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6" r:id="rId1"/>
  </p:sldMasterIdLst>
  <p:notesMasterIdLst>
    <p:notesMasterId r:id="rId44"/>
  </p:notesMasterIdLst>
  <p:sldIdLst>
    <p:sldId id="256" r:id="rId2"/>
    <p:sldId id="269" r:id="rId3"/>
    <p:sldId id="260" r:id="rId4"/>
    <p:sldId id="263" r:id="rId5"/>
    <p:sldId id="317" r:id="rId6"/>
    <p:sldId id="314" r:id="rId7"/>
    <p:sldId id="316" r:id="rId8"/>
    <p:sldId id="319" r:id="rId9"/>
    <p:sldId id="261" r:id="rId10"/>
    <p:sldId id="259" r:id="rId11"/>
    <p:sldId id="291" r:id="rId12"/>
    <p:sldId id="315" r:id="rId13"/>
    <p:sldId id="262" r:id="rId14"/>
    <p:sldId id="292" r:id="rId15"/>
    <p:sldId id="264" r:id="rId16"/>
    <p:sldId id="279" r:id="rId17"/>
    <p:sldId id="280" r:id="rId18"/>
    <p:sldId id="298" r:id="rId19"/>
    <p:sldId id="281" r:id="rId20"/>
    <p:sldId id="282" r:id="rId21"/>
    <p:sldId id="277" r:id="rId22"/>
    <p:sldId id="296" r:id="rId23"/>
    <p:sldId id="295" r:id="rId24"/>
    <p:sldId id="293" r:id="rId25"/>
    <p:sldId id="283" r:id="rId26"/>
    <p:sldId id="285" r:id="rId27"/>
    <p:sldId id="287" r:id="rId28"/>
    <p:sldId id="299" r:id="rId29"/>
    <p:sldId id="289" r:id="rId30"/>
    <p:sldId id="290" r:id="rId31"/>
    <p:sldId id="284" r:id="rId32"/>
    <p:sldId id="300" r:id="rId33"/>
    <p:sldId id="320" r:id="rId34"/>
    <p:sldId id="313" r:id="rId35"/>
    <p:sldId id="302" r:id="rId36"/>
    <p:sldId id="303" r:id="rId37"/>
    <p:sldId id="304" r:id="rId38"/>
    <p:sldId id="307" r:id="rId39"/>
    <p:sldId id="305" r:id="rId40"/>
    <p:sldId id="310" r:id="rId41"/>
    <p:sldId id="312" r:id="rId42"/>
    <p:sldId id="266" r:id="rId4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Light" panose="02000000000000000000" pitchFamily="2" charset="0"/>
      <p:regular r:id="rId49"/>
      <p:bold r:id="rId50"/>
      <p:italic r:id="rId51"/>
      <p:boldItalic r:id="rId52"/>
    </p:embeddedFont>
    <p:embeddedFont>
      <p:font typeface="Roboto Medium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90"/>
    <p:restoredTop sz="80702"/>
  </p:normalViewPr>
  <p:slideViewPr>
    <p:cSldViewPr>
      <p:cViewPr varScale="1">
        <p:scale>
          <a:sx n="149" d="100"/>
          <a:sy n="149" d="100"/>
        </p:scale>
        <p:origin x="93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4D190E-0F88-B845-822D-24F084E552B6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0D3EEE-1DB3-4548-BA30-C999606A7077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Customer reads docs</a:t>
          </a:r>
        </a:p>
      </dgm:t>
    </dgm:pt>
    <dgm:pt modelId="{E90C35E4-A863-1048-A9F6-35EB5C8AA187}" type="parTrans" cxnId="{32A353A6-7587-D54C-A638-8FBC6606F4BC}">
      <dgm:prSet/>
      <dgm:spPr/>
      <dgm:t>
        <a:bodyPr/>
        <a:lstStyle/>
        <a:p>
          <a:endParaRPr lang="en-US"/>
        </a:p>
      </dgm:t>
    </dgm:pt>
    <dgm:pt modelId="{24EAB67E-EF69-C44B-8D6D-BF86E1C4AD9C}" type="sibTrans" cxnId="{32A353A6-7587-D54C-A638-8FBC6606F4BC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8996D580-ED77-B84D-A723-06512AA8D485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Customer PRs to </a:t>
          </a:r>
          <a:r>
            <a:rPr lang="en-US" dirty="0" err="1"/>
            <a:t>Github</a:t>
          </a:r>
          <a:endParaRPr lang="en-US" dirty="0"/>
        </a:p>
      </dgm:t>
    </dgm:pt>
    <dgm:pt modelId="{FBAE0E52-396C-E849-9C50-8964413F6187}" type="parTrans" cxnId="{940E8D40-6058-4D41-89E0-CC2A0C4FF52B}">
      <dgm:prSet/>
      <dgm:spPr/>
      <dgm:t>
        <a:bodyPr/>
        <a:lstStyle/>
        <a:p>
          <a:endParaRPr lang="en-US"/>
        </a:p>
      </dgm:t>
    </dgm:pt>
    <dgm:pt modelId="{F3D736B4-9383-8A4B-9D4C-EA54B1BD209C}" type="sibTrans" cxnId="{940E8D40-6058-4D41-89E0-CC2A0C4FF52B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E7DB0D9A-8094-4446-AD36-4E5C7F8A157A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Self-Service Bot Processes PRs </a:t>
          </a:r>
        </a:p>
      </dgm:t>
    </dgm:pt>
    <dgm:pt modelId="{181FA7FA-37E5-6F4A-B6FB-8D0D9365311B}" type="parTrans" cxnId="{E38B7E01-2A50-B24A-925D-0D3D6A55D230}">
      <dgm:prSet/>
      <dgm:spPr/>
      <dgm:t>
        <a:bodyPr/>
        <a:lstStyle/>
        <a:p>
          <a:endParaRPr lang="en-US"/>
        </a:p>
      </dgm:t>
    </dgm:pt>
    <dgm:pt modelId="{85E5E6E9-5BBC-2040-A65D-D116B13454B9}" type="sibTrans" cxnId="{E38B7E01-2A50-B24A-925D-0D3D6A55D230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407F4CDB-10DD-E94B-A994-84BE11CD64B3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Bot Feedback to Customers on PRs</a:t>
          </a:r>
        </a:p>
      </dgm:t>
    </dgm:pt>
    <dgm:pt modelId="{2A686404-FE7F-7E49-8773-886C5A97C355}" type="parTrans" cxnId="{E970A613-13FC-7E41-AB98-BA9D0A53524B}">
      <dgm:prSet/>
      <dgm:spPr/>
      <dgm:t>
        <a:bodyPr/>
        <a:lstStyle/>
        <a:p>
          <a:endParaRPr lang="en-US"/>
        </a:p>
      </dgm:t>
    </dgm:pt>
    <dgm:pt modelId="{8D899407-931B-D549-91C0-F2AFD26BE4C1}" type="sibTrans" cxnId="{E970A613-13FC-7E41-AB98-BA9D0A53524B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AD14D803-E426-804C-B4EF-2C41712D7447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/>
            <a:t>Customer PRs adjustments if necessary</a:t>
          </a:r>
        </a:p>
      </dgm:t>
    </dgm:pt>
    <dgm:pt modelId="{494F54FB-0B37-A948-B2FD-31F6C0A44883}" type="parTrans" cxnId="{A005F9E2-6521-0843-8E77-A252A728D4E2}">
      <dgm:prSet/>
      <dgm:spPr/>
      <dgm:t>
        <a:bodyPr/>
        <a:lstStyle/>
        <a:p>
          <a:endParaRPr lang="en-US"/>
        </a:p>
      </dgm:t>
    </dgm:pt>
    <dgm:pt modelId="{397C297E-67BF-6245-8093-C0BD20C8B6B3}" type="sibTrans" cxnId="{A005F9E2-6521-0843-8E77-A252A728D4E2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23012C15-A9D2-1841-89E3-166ADFF96A79}" type="pres">
      <dgm:prSet presAssocID="{E14D190E-0F88-B845-822D-24F084E552B6}" presName="cycle" presStyleCnt="0">
        <dgm:presLayoutVars>
          <dgm:dir/>
          <dgm:resizeHandles val="exact"/>
        </dgm:presLayoutVars>
      </dgm:prSet>
      <dgm:spPr/>
    </dgm:pt>
    <dgm:pt modelId="{3E26A736-3D2C-2041-BCBD-868F82E9300C}" type="pres">
      <dgm:prSet presAssocID="{A20D3EEE-1DB3-4548-BA30-C999606A7077}" presName="node" presStyleLbl="node1" presStyleIdx="0" presStyleCnt="5">
        <dgm:presLayoutVars>
          <dgm:bulletEnabled val="1"/>
        </dgm:presLayoutVars>
      </dgm:prSet>
      <dgm:spPr/>
    </dgm:pt>
    <dgm:pt modelId="{D3F6B0E7-0FE9-B244-9F2D-211EDEB93EA6}" type="pres">
      <dgm:prSet presAssocID="{24EAB67E-EF69-C44B-8D6D-BF86E1C4AD9C}" presName="sibTrans" presStyleLbl="sibTrans2D1" presStyleIdx="0" presStyleCnt="5"/>
      <dgm:spPr/>
    </dgm:pt>
    <dgm:pt modelId="{40743CD2-D30C-2A4C-AAC9-413B108E25AB}" type="pres">
      <dgm:prSet presAssocID="{24EAB67E-EF69-C44B-8D6D-BF86E1C4AD9C}" presName="connectorText" presStyleLbl="sibTrans2D1" presStyleIdx="0" presStyleCnt="5"/>
      <dgm:spPr/>
    </dgm:pt>
    <dgm:pt modelId="{F93692F2-06A7-B04E-AA76-969B427B7D11}" type="pres">
      <dgm:prSet presAssocID="{8996D580-ED77-B84D-A723-06512AA8D485}" presName="node" presStyleLbl="node1" presStyleIdx="1" presStyleCnt="5">
        <dgm:presLayoutVars>
          <dgm:bulletEnabled val="1"/>
        </dgm:presLayoutVars>
      </dgm:prSet>
      <dgm:spPr/>
    </dgm:pt>
    <dgm:pt modelId="{EEED19DA-B1BE-CF47-9512-6C42125BBB1F}" type="pres">
      <dgm:prSet presAssocID="{F3D736B4-9383-8A4B-9D4C-EA54B1BD209C}" presName="sibTrans" presStyleLbl="sibTrans2D1" presStyleIdx="1" presStyleCnt="5"/>
      <dgm:spPr/>
    </dgm:pt>
    <dgm:pt modelId="{9BF23A98-5AB4-B242-A6BC-36216E0D0EDE}" type="pres">
      <dgm:prSet presAssocID="{F3D736B4-9383-8A4B-9D4C-EA54B1BD209C}" presName="connectorText" presStyleLbl="sibTrans2D1" presStyleIdx="1" presStyleCnt="5"/>
      <dgm:spPr/>
    </dgm:pt>
    <dgm:pt modelId="{395769DE-C4F0-E249-A486-69CBAD577BE1}" type="pres">
      <dgm:prSet presAssocID="{E7DB0D9A-8094-4446-AD36-4E5C7F8A157A}" presName="node" presStyleLbl="node1" presStyleIdx="2" presStyleCnt="5">
        <dgm:presLayoutVars>
          <dgm:bulletEnabled val="1"/>
        </dgm:presLayoutVars>
      </dgm:prSet>
      <dgm:spPr/>
    </dgm:pt>
    <dgm:pt modelId="{D5077618-2EA9-6D42-9AF7-D66F425EF867}" type="pres">
      <dgm:prSet presAssocID="{85E5E6E9-5BBC-2040-A65D-D116B13454B9}" presName="sibTrans" presStyleLbl="sibTrans2D1" presStyleIdx="2" presStyleCnt="5"/>
      <dgm:spPr/>
    </dgm:pt>
    <dgm:pt modelId="{C8D3EF97-5F23-B847-B9E7-767A8B3A3DBE}" type="pres">
      <dgm:prSet presAssocID="{85E5E6E9-5BBC-2040-A65D-D116B13454B9}" presName="connectorText" presStyleLbl="sibTrans2D1" presStyleIdx="2" presStyleCnt="5"/>
      <dgm:spPr/>
    </dgm:pt>
    <dgm:pt modelId="{41AD9E6E-B703-E143-A138-F3DBF594445F}" type="pres">
      <dgm:prSet presAssocID="{407F4CDB-10DD-E94B-A994-84BE11CD64B3}" presName="node" presStyleLbl="node1" presStyleIdx="3" presStyleCnt="5">
        <dgm:presLayoutVars>
          <dgm:bulletEnabled val="1"/>
        </dgm:presLayoutVars>
      </dgm:prSet>
      <dgm:spPr/>
    </dgm:pt>
    <dgm:pt modelId="{939BB49A-A2B8-C64E-9030-4E97C0452F6E}" type="pres">
      <dgm:prSet presAssocID="{8D899407-931B-D549-91C0-F2AFD26BE4C1}" presName="sibTrans" presStyleLbl="sibTrans2D1" presStyleIdx="3" presStyleCnt="5"/>
      <dgm:spPr/>
    </dgm:pt>
    <dgm:pt modelId="{BE654046-94CE-C342-9BE4-8479393B6ED9}" type="pres">
      <dgm:prSet presAssocID="{8D899407-931B-D549-91C0-F2AFD26BE4C1}" presName="connectorText" presStyleLbl="sibTrans2D1" presStyleIdx="3" presStyleCnt="5"/>
      <dgm:spPr/>
    </dgm:pt>
    <dgm:pt modelId="{098DBDA3-C2F1-794F-A783-2811C3AB3FA5}" type="pres">
      <dgm:prSet presAssocID="{AD14D803-E426-804C-B4EF-2C41712D7447}" presName="node" presStyleLbl="node1" presStyleIdx="4" presStyleCnt="5">
        <dgm:presLayoutVars>
          <dgm:bulletEnabled val="1"/>
        </dgm:presLayoutVars>
      </dgm:prSet>
      <dgm:spPr/>
    </dgm:pt>
    <dgm:pt modelId="{E5C1DCD9-CC0A-9D40-9FD5-B044C96EBC6C}" type="pres">
      <dgm:prSet presAssocID="{397C297E-67BF-6245-8093-C0BD20C8B6B3}" presName="sibTrans" presStyleLbl="sibTrans2D1" presStyleIdx="4" presStyleCnt="5"/>
      <dgm:spPr/>
    </dgm:pt>
    <dgm:pt modelId="{20E536D2-6DDA-1A41-A29E-4F6B7A397C13}" type="pres">
      <dgm:prSet presAssocID="{397C297E-67BF-6245-8093-C0BD20C8B6B3}" presName="connectorText" presStyleLbl="sibTrans2D1" presStyleIdx="4" presStyleCnt="5"/>
      <dgm:spPr/>
    </dgm:pt>
  </dgm:ptLst>
  <dgm:cxnLst>
    <dgm:cxn modelId="{E38B7E01-2A50-B24A-925D-0D3D6A55D230}" srcId="{E14D190E-0F88-B845-822D-24F084E552B6}" destId="{E7DB0D9A-8094-4446-AD36-4E5C7F8A157A}" srcOrd="2" destOrd="0" parTransId="{181FA7FA-37E5-6F4A-B6FB-8D0D9365311B}" sibTransId="{85E5E6E9-5BBC-2040-A65D-D116B13454B9}"/>
    <dgm:cxn modelId="{E970A613-13FC-7E41-AB98-BA9D0A53524B}" srcId="{E14D190E-0F88-B845-822D-24F084E552B6}" destId="{407F4CDB-10DD-E94B-A994-84BE11CD64B3}" srcOrd="3" destOrd="0" parTransId="{2A686404-FE7F-7E49-8773-886C5A97C355}" sibTransId="{8D899407-931B-D549-91C0-F2AFD26BE4C1}"/>
    <dgm:cxn modelId="{7A94D73F-FCAB-284F-9C1B-B647BF46BE4F}" type="presOf" srcId="{24EAB67E-EF69-C44B-8D6D-BF86E1C4AD9C}" destId="{40743CD2-D30C-2A4C-AAC9-413B108E25AB}" srcOrd="1" destOrd="0" presId="urn:microsoft.com/office/officeart/2005/8/layout/cycle2"/>
    <dgm:cxn modelId="{940E8D40-6058-4D41-89E0-CC2A0C4FF52B}" srcId="{E14D190E-0F88-B845-822D-24F084E552B6}" destId="{8996D580-ED77-B84D-A723-06512AA8D485}" srcOrd="1" destOrd="0" parTransId="{FBAE0E52-396C-E849-9C50-8964413F6187}" sibTransId="{F3D736B4-9383-8A4B-9D4C-EA54B1BD209C}"/>
    <dgm:cxn modelId="{F7E35E42-79C9-8049-97A8-8459F744D0A2}" type="presOf" srcId="{397C297E-67BF-6245-8093-C0BD20C8B6B3}" destId="{E5C1DCD9-CC0A-9D40-9FD5-B044C96EBC6C}" srcOrd="0" destOrd="0" presId="urn:microsoft.com/office/officeart/2005/8/layout/cycle2"/>
    <dgm:cxn modelId="{1C3B4F54-031F-0740-829F-52B875555ECC}" type="presOf" srcId="{24EAB67E-EF69-C44B-8D6D-BF86E1C4AD9C}" destId="{D3F6B0E7-0FE9-B244-9F2D-211EDEB93EA6}" srcOrd="0" destOrd="0" presId="urn:microsoft.com/office/officeart/2005/8/layout/cycle2"/>
    <dgm:cxn modelId="{06BC195A-FAE9-AE4C-A123-B212B7A7AC8B}" type="presOf" srcId="{397C297E-67BF-6245-8093-C0BD20C8B6B3}" destId="{20E536D2-6DDA-1A41-A29E-4F6B7A397C13}" srcOrd="1" destOrd="0" presId="urn:microsoft.com/office/officeart/2005/8/layout/cycle2"/>
    <dgm:cxn modelId="{4D0B3067-A670-1A42-B919-C78EC807A8E3}" type="presOf" srcId="{85E5E6E9-5BBC-2040-A65D-D116B13454B9}" destId="{D5077618-2EA9-6D42-9AF7-D66F425EF867}" srcOrd="0" destOrd="0" presId="urn:microsoft.com/office/officeart/2005/8/layout/cycle2"/>
    <dgm:cxn modelId="{8260D276-E997-4848-8B15-F3C1BB1DBBDA}" type="presOf" srcId="{F3D736B4-9383-8A4B-9D4C-EA54B1BD209C}" destId="{9BF23A98-5AB4-B242-A6BC-36216E0D0EDE}" srcOrd="1" destOrd="0" presId="urn:microsoft.com/office/officeart/2005/8/layout/cycle2"/>
    <dgm:cxn modelId="{4A9D998D-E057-9646-A7EE-C0C74A7CA7C3}" type="presOf" srcId="{AD14D803-E426-804C-B4EF-2C41712D7447}" destId="{098DBDA3-C2F1-794F-A783-2811C3AB3FA5}" srcOrd="0" destOrd="0" presId="urn:microsoft.com/office/officeart/2005/8/layout/cycle2"/>
    <dgm:cxn modelId="{5C7C519C-2552-5A4E-89FC-DA33CDB2F6DF}" type="presOf" srcId="{A20D3EEE-1DB3-4548-BA30-C999606A7077}" destId="{3E26A736-3D2C-2041-BCBD-868F82E9300C}" srcOrd="0" destOrd="0" presId="urn:microsoft.com/office/officeart/2005/8/layout/cycle2"/>
    <dgm:cxn modelId="{32A353A6-7587-D54C-A638-8FBC6606F4BC}" srcId="{E14D190E-0F88-B845-822D-24F084E552B6}" destId="{A20D3EEE-1DB3-4548-BA30-C999606A7077}" srcOrd="0" destOrd="0" parTransId="{E90C35E4-A863-1048-A9F6-35EB5C8AA187}" sibTransId="{24EAB67E-EF69-C44B-8D6D-BF86E1C4AD9C}"/>
    <dgm:cxn modelId="{F406C8A6-B9D1-AC4D-BD9F-A8639215EAAF}" type="presOf" srcId="{85E5E6E9-5BBC-2040-A65D-D116B13454B9}" destId="{C8D3EF97-5F23-B847-B9E7-767A8B3A3DBE}" srcOrd="1" destOrd="0" presId="urn:microsoft.com/office/officeart/2005/8/layout/cycle2"/>
    <dgm:cxn modelId="{C4E4BFBF-AEE8-164F-A72A-6F30DF263ECC}" type="presOf" srcId="{8996D580-ED77-B84D-A723-06512AA8D485}" destId="{F93692F2-06A7-B04E-AA76-969B427B7D11}" srcOrd="0" destOrd="0" presId="urn:microsoft.com/office/officeart/2005/8/layout/cycle2"/>
    <dgm:cxn modelId="{C1754DC5-984D-F44C-B6A6-E444E38041EC}" type="presOf" srcId="{E14D190E-0F88-B845-822D-24F084E552B6}" destId="{23012C15-A9D2-1841-89E3-166ADFF96A79}" srcOrd="0" destOrd="0" presId="urn:microsoft.com/office/officeart/2005/8/layout/cycle2"/>
    <dgm:cxn modelId="{C14A36C6-9B66-914E-8C76-E504BF0E90FA}" type="presOf" srcId="{8D899407-931B-D549-91C0-F2AFD26BE4C1}" destId="{BE654046-94CE-C342-9BE4-8479393B6ED9}" srcOrd="1" destOrd="0" presId="urn:microsoft.com/office/officeart/2005/8/layout/cycle2"/>
    <dgm:cxn modelId="{235AD7C7-D26A-924B-8601-593A20680875}" type="presOf" srcId="{F3D736B4-9383-8A4B-9D4C-EA54B1BD209C}" destId="{EEED19DA-B1BE-CF47-9512-6C42125BBB1F}" srcOrd="0" destOrd="0" presId="urn:microsoft.com/office/officeart/2005/8/layout/cycle2"/>
    <dgm:cxn modelId="{E55F0AD2-2390-3C42-85E2-39D6D2BF4CE9}" type="presOf" srcId="{8D899407-931B-D549-91C0-F2AFD26BE4C1}" destId="{939BB49A-A2B8-C64E-9030-4E97C0452F6E}" srcOrd="0" destOrd="0" presId="urn:microsoft.com/office/officeart/2005/8/layout/cycle2"/>
    <dgm:cxn modelId="{AB6129E2-2940-7E49-A6FF-3AE10843BFB5}" type="presOf" srcId="{E7DB0D9A-8094-4446-AD36-4E5C7F8A157A}" destId="{395769DE-C4F0-E249-A486-69CBAD577BE1}" srcOrd="0" destOrd="0" presId="urn:microsoft.com/office/officeart/2005/8/layout/cycle2"/>
    <dgm:cxn modelId="{0F1936E2-85D3-9F4D-8538-54090B1F6551}" type="presOf" srcId="{407F4CDB-10DD-E94B-A994-84BE11CD64B3}" destId="{41AD9E6E-B703-E143-A138-F3DBF594445F}" srcOrd="0" destOrd="0" presId="urn:microsoft.com/office/officeart/2005/8/layout/cycle2"/>
    <dgm:cxn modelId="{A005F9E2-6521-0843-8E77-A252A728D4E2}" srcId="{E14D190E-0F88-B845-822D-24F084E552B6}" destId="{AD14D803-E426-804C-B4EF-2C41712D7447}" srcOrd="4" destOrd="0" parTransId="{494F54FB-0B37-A948-B2FD-31F6C0A44883}" sibTransId="{397C297E-67BF-6245-8093-C0BD20C8B6B3}"/>
    <dgm:cxn modelId="{EA227A73-E602-FE44-B97D-09D4B0D35C13}" type="presParOf" srcId="{23012C15-A9D2-1841-89E3-166ADFF96A79}" destId="{3E26A736-3D2C-2041-BCBD-868F82E9300C}" srcOrd="0" destOrd="0" presId="urn:microsoft.com/office/officeart/2005/8/layout/cycle2"/>
    <dgm:cxn modelId="{BCF4ABF5-D21E-C94F-B2A3-30D0C3458A8E}" type="presParOf" srcId="{23012C15-A9D2-1841-89E3-166ADFF96A79}" destId="{D3F6B0E7-0FE9-B244-9F2D-211EDEB93EA6}" srcOrd="1" destOrd="0" presId="urn:microsoft.com/office/officeart/2005/8/layout/cycle2"/>
    <dgm:cxn modelId="{C74AA726-517E-CE46-9DAF-C19754D3BBEC}" type="presParOf" srcId="{D3F6B0E7-0FE9-B244-9F2D-211EDEB93EA6}" destId="{40743CD2-D30C-2A4C-AAC9-413B108E25AB}" srcOrd="0" destOrd="0" presId="urn:microsoft.com/office/officeart/2005/8/layout/cycle2"/>
    <dgm:cxn modelId="{222049A4-F1C7-0749-866E-B9281BA1F20B}" type="presParOf" srcId="{23012C15-A9D2-1841-89E3-166ADFF96A79}" destId="{F93692F2-06A7-B04E-AA76-969B427B7D11}" srcOrd="2" destOrd="0" presId="urn:microsoft.com/office/officeart/2005/8/layout/cycle2"/>
    <dgm:cxn modelId="{ECBEC946-2476-2E44-B996-F00410CED756}" type="presParOf" srcId="{23012C15-A9D2-1841-89E3-166ADFF96A79}" destId="{EEED19DA-B1BE-CF47-9512-6C42125BBB1F}" srcOrd="3" destOrd="0" presId="urn:microsoft.com/office/officeart/2005/8/layout/cycle2"/>
    <dgm:cxn modelId="{B1CBFAA0-6EF4-1047-9075-9EEA5BF57056}" type="presParOf" srcId="{EEED19DA-B1BE-CF47-9512-6C42125BBB1F}" destId="{9BF23A98-5AB4-B242-A6BC-36216E0D0EDE}" srcOrd="0" destOrd="0" presId="urn:microsoft.com/office/officeart/2005/8/layout/cycle2"/>
    <dgm:cxn modelId="{C59CB626-7CD1-EB4C-9D82-78B2E5A153CB}" type="presParOf" srcId="{23012C15-A9D2-1841-89E3-166ADFF96A79}" destId="{395769DE-C4F0-E249-A486-69CBAD577BE1}" srcOrd="4" destOrd="0" presId="urn:microsoft.com/office/officeart/2005/8/layout/cycle2"/>
    <dgm:cxn modelId="{E8210A9A-9D23-AD42-927D-EB29FB8C6CA2}" type="presParOf" srcId="{23012C15-A9D2-1841-89E3-166ADFF96A79}" destId="{D5077618-2EA9-6D42-9AF7-D66F425EF867}" srcOrd="5" destOrd="0" presId="urn:microsoft.com/office/officeart/2005/8/layout/cycle2"/>
    <dgm:cxn modelId="{81FD8691-2100-E246-AFCF-FDD6F07DC043}" type="presParOf" srcId="{D5077618-2EA9-6D42-9AF7-D66F425EF867}" destId="{C8D3EF97-5F23-B847-B9E7-767A8B3A3DBE}" srcOrd="0" destOrd="0" presId="urn:microsoft.com/office/officeart/2005/8/layout/cycle2"/>
    <dgm:cxn modelId="{11BECB10-3BE9-9442-9BE8-93B589EBE38D}" type="presParOf" srcId="{23012C15-A9D2-1841-89E3-166ADFF96A79}" destId="{41AD9E6E-B703-E143-A138-F3DBF594445F}" srcOrd="6" destOrd="0" presId="urn:microsoft.com/office/officeart/2005/8/layout/cycle2"/>
    <dgm:cxn modelId="{E46208F1-6197-DD49-9F4A-BCDD31601942}" type="presParOf" srcId="{23012C15-A9D2-1841-89E3-166ADFF96A79}" destId="{939BB49A-A2B8-C64E-9030-4E97C0452F6E}" srcOrd="7" destOrd="0" presId="urn:microsoft.com/office/officeart/2005/8/layout/cycle2"/>
    <dgm:cxn modelId="{4F8103E9-EA0C-514A-8F54-2DCE801AC94E}" type="presParOf" srcId="{939BB49A-A2B8-C64E-9030-4E97C0452F6E}" destId="{BE654046-94CE-C342-9BE4-8479393B6ED9}" srcOrd="0" destOrd="0" presId="urn:microsoft.com/office/officeart/2005/8/layout/cycle2"/>
    <dgm:cxn modelId="{7A12F4F1-8840-B14D-A217-88010118554A}" type="presParOf" srcId="{23012C15-A9D2-1841-89E3-166ADFF96A79}" destId="{098DBDA3-C2F1-794F-A783-2811C3AB3FA5}" srcOrd="8" destOrd="0" presId="urn:microsoft.com/office/officeart/2005/8/layout/cycle2"/>
    <dgm:cxn modelId="{3EB4B517-976E-1941-8A62-899FFDBFE448}" type="presParOf" srcId="{23012C15-A9D2-1841-89E3-166ADFF96A79}" destId="{E5C1DCD9-CC0A-9D40-9FD5-B044C96EBC6C}" srcOrd="9" destOrd="0" presId="urn:microsoft.com/office/officeart/2005/8/layout/cycle2"/>
    <dgm:cxn modelId="{ECF6B04D-6CF8-DE48-9579-A757A712A9F7}" type="presParOf" srcId="{E5C1DCD9-CC0A-9D40-9FD5-B044C96EBC6C}" destId="{20E536D2-6DDA-1A41-A29E-4F6B7A397C1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A736-3D2C-2041-BCBD-868F82E9300C}">
      <dsp:nvSpPr>
        <dsp:cNvPr id="0" name=""/>
        <dsp:cNvSpPr/>
      </dsp:nvSpPr>
      <dsp:spPr>
        <a:xfrm>
          <a:off x="2377240" y="1096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reads docs</a:t>
          </a:r>
        </a:p>
      </dsp:txBody>
      <dsp:txXfrm>
        <a:off x="2548608" y="172464"/>
        <a:ext cx="827441" cy="827441"/>
      </dsp:txXfrm>
    </dsp:sp>
    <dsp:sp modelId="{D3F6B0E7-0FE9-B244-9F2D-211EDEB93EA6}">
      <dsp:nvSpPr>
        <dsp:cNvPr id="0" name=""/>
        <dsp:cNvSpPr/>
      </dsp:nvSpPr>
      <dsp:spPr>
        <a:xfrm rot="2160000">
          <a:off x="3510349" y="899753"/>
          <a:ext cx="310718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519250" y="951345"/>
        <a:ext cx="217503" cy="236961"/>
      </dsp:txXfrm>
    </dsp:sp>
    <dsp:sp modelId="{F93692F2-06A7-B04E-AA76-969B427B7D11}">
      <dsp:nvSpPr>
        <dsp:cNvPr id="0" name=""/>
        <dsp:cNvSpPr/>
      </dsp:nvSpPr>
      <dsp:spPr>
        <a:xfrm>
          <a:off x="3798228" y="1033505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PRs to </a:t>
          </a:r>
          <a:r>
            <a:rPr lang="en-US" sz="1100" kern="1200" dirty="0" err="1"/>
            <a:t>Github</a:t>
          </a:r>
          <a:endParaRPr lang="en-US" sz="1100" kern="1200" dirty="0"/>
        </a:p>
      </dsp:txBody>
      <dsp:txXfrm>
        <a:off x="3969596" y="1204873"/>
        <a:ext cx="827441" cy="827441"/>
      </dsp:txXfrm>
    </dsp:sp>
    <dsp:sp modelId="{EEED19DA-B1BE-CF47-9512-6C42125BBB1F}">
      <dsp:nvSpPr>
        <dsp:cNvPr id="0" name=""/>
        <dsp:cNvSpPr/>
      </dsp:nvSpPr>
      <dsp:spPr>
        <a:xfrm rot="6480000">
          <a:off x="3959291" y="2247999"/>
          <a:ext cx="310718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020301" y="2282660"/>
        <a:ext cx="217503" cy="236961"/>
      </dsp:txXfrm>
    </dsp:sp>
    <dsp:sp modelId="{395769DE-C4F0-E249-A486-69CBAD577BE1}">
      <dsp:nvSpPr>
        <dsp:cNvPr id="0" name=""/>
        <dsp:cNvSpPr/>
      </dsp:nvSpPr>
      <dsp:spPr>
        <a:xfrm>
          <a:off x="3255459" y="2703977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Self-Service Bot Processes PRs </a:t>
          </a:r>
        </a:p>
      </dsp:txBody>
      <dsp:txXfrm>
        <a:off x="3426827" y="2875345"/>
        <a:ext cx="827441" cy="827441"/>
      </dsp:txXfrm>
    </dsp:sp>
    <dsp:sp modelId="{D5077618-2EA9-6D42-9AF7-D66F425EF867}">
      <dsp:nvSpPr>
        <dsp:cNvPr id="0" name=""/>
        <dsp:cNvSpPr/>
      </dsp:nvSpPr>
      <dsp:spPr>
        <a:xfrm rot="10800000">
          <a:off x="2815763" y="3091599"/>
          <a:ext cx="310718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908978" y="3170586"/>
        <a:ext cx="217503" cy="236961"/>
      </dsp:txXfrm>
    </dsp:sp>
    <dsp:sp modelId="{41AD9E6E-B703-E143-A138-F3DBF594445F}">
      <dsp:nvSpPr>
        <dsp:cNvPr id="0" name=""/>
        <dsp:cNvSpPr/>
      </dsp:nvSpPr>
      <dsp:spPr>
        <a:xfrm>
          <a:off x="1499020" y="2703977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Bot Feedback to Customers on PRs</a:t>
          </a:r>
        </a:p>
      </dsp:txBody>
      <dsp:txXfrm>
        <a:off x="1670388" y="2875345"/>
        <a:ext cx="827441" cy="827441"/>
      </dsp:txXfrm>
    </dsp:sp>
    <dsp:sp modelId="{939BB49A-A2B8-C64E-9030-4E97C0452F6E}">
      <dsp:nvSpPr>
        <dsp:cNvPr id="0" name=""/>
        <dsp:cNvSpPr/>
      </dsp:nvSpPr>
      <dsp:spPr>
        <a:xfrm rot="15120000">
          <a:off x="1660083" y="2264726"/>
          <a:ext cx="310718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1721093" y="2388039"/>
        <a:ext cx="217503" cy="236961"/>
      </dsp:txXfrm>
    </dsp:sp>
    <dsp:sp modelId="{098DBDA3-C2F1-794F-A783-2811C3AB3FA5}">
      <dsp:nvSpPr>
        <dsp:cNvPr id="0" name=""/>
        <dsp:cNvSpPr/>
      </dsp:nvSpPr>
      <dsp:spPr>
        <a:xfrm>
          <a:off x="956251" y="1033505"/>
          <a:ext cx="1170177" cy="1170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PRs adjustments if necessary</a:t>
          </a:r>
        </a:p>
      </dsp:txBody>
      <dsp:txXfrm>
        <a:off x="1127619" y="1204873"/>
        <a:ext cx="827441" cy="827441"/>
      </dsp:txXfrm>
    </dsp:sp>
    <dsp:sp modelId="{E5C1DCD9-CC0A-9D40-9FD5-B044C96EBC6C}">
      <dsp:nvSpPr>
        <dsp:cNvPr id="0" name=""/>
        <dsp:cNvSpPr/>
      </dsp:nvSpPr>
      <dsp:spPr>
        <a:xfrm rot="19440000">
          <a:off x="2089361" y="910091"/>
          <a:ext cx="310718" cy="394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rgbClr val="0070C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98262" y="1016473"/>
        <a:ext cx="217503" cy="236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tedhealthgroup.com/newsroom/media-library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optum.com/media-assets-library/asset-view.5c808afa-cce4-49c2-a5c8-d4d809bfc19f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1d6ecbac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1d6ecbac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is no Open Source without a Community.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 spiel ] – Understand this model not only matches the vendor-provided model, but significantly 1-ups it. To see why, let’s quickly look at the vendor-model</a:t>
            </a:r>
          </a:p>
        </p:txBody>
      </p:sp>
    </p:spTree>
    <p:extLst>
      <p:ext uri="{BB962C8B-B14F-4D97-AF65-F5344CB8AC3E}">
        <p14:creationId xmlns:p14="http://schemas.microsoft.com/office/powerpoint/2010/main" val="229903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338a3ec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338a3ece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sure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166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OPTUM LEGAL: Photo Source - https://</a:t>
            </a:r>
            <a:r>
              <a:rPr lang="en-US" dirty="0" err="1"/>
              <a:t>hub.uhg.com</a:t>
            </a:r>
            <a:r>
              <a:rPr lang="en-US" dirty="0"/>
              <a:t>/sites/hub/Resources/Brand/UnitedHealth-Group-Brand/</a:t>
            </a:r>
            <a:r>
              <a:rPr lang="en-US" dirty="0" err="1"/>
              <a:t>ImagesBusiness</a:t>
            </a:r>
            <a:r>
              <a:rPr lang="en-US" dirty="0"/>
              <a:t>/Forms/</a:t>
            </a:r>
            <a:r>
              <a:rPr lang="en-US" dirty="0" err="1"/>
              <a:t>DispForm.aspx?ID</a:t>
            </a:r>
            <a:r>
              <a:rPr lang="en-US" dirty="0"/>
              <a:t>=29&amp;Source=https%3A%2F%2Fhub%2Euhg%2Ecom%2Fsites%2Fhub%2FResources%2FBrand%2FUnitedHealth%2DGroup%2DBrand%2FImagesBusiness%2FForms%2FThumbnails%2Easpx&amp;ContentTypeId=0x01010200D08BDA4379D60F46BD30D259A66B22C6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Clear and Easy path to Open-Source Contributions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Development Practices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Due to these factors,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Top-Down &amp;  Bottom-Up movement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Legal, EIS, Sr Exec, Engineers, Architects</a:t>
            </a:r>
          </a:p>
        </p:txBody>
      </p:sp>
    </p:spTree>
    <p:extLst>
      <p:ext uri="{BB962C8B-B14F-4D97-AF65-F5344CB8AC3E}">
        <p14:creationId xmlns:p14="http://schemas.microsoft.com/office/powerpoint/2010/main" val="3341717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338a3ece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e338a3ece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brings me to our second idea -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gets thrown around so often it’s understandable to consider it in the same vein as </a:t>
            </a:r>
            <a:r>
              <a:rPr lang="en-US" dirty="0" err="1"/>
              <a:t>somany</a:t>
            </a:r>
            <a:r>
              <a:rPr lang="en-US" dirty="0"/>
              <a:t> overused memes, but </a:t>
            </a:r>
            <a:r>
              <a:rPr lang="en-US" dirty="0" err="1"/>
              <a:t>truely</a:t>
            </a:r>
            <a:r>
              <a:rPr lang="en-US" dirty="0"/>
              <a:t> embracing this idea is absolutely necessary to benefit from the virtuous cycle of open-source. There’s no 50/50 here. To do Open Source right, you need to jump in head first.</a:t>
            </a:r>
          </a:p>
        </p:txBody>
      </p:sp>
    </p:spTree>
    <p:extLst>
      <p:ext uri="{BB962C8B-B14F-4D97-AF65-F5344CB8AC3E}">
        <p14:creationId xmlns:p14="http://schemas.microsoft.com/office/powerpoint/2010/main" val="2063850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458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let’s recap what happened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r>
              <a:rPr lang="en-US" dirty="0" err="1"/>
              <a:t>speil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376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Now, there’s something a little weird here. This step appears twice.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what changed between the first time we investigated the problem, and the second time we investigated the problem?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changed was the problem, from our perspective. It went from “there’s something wrong with logging transport-layer errors in Kong” to  “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problem is that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nginx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core clears all modules’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ctx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upon internal redirects”.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Notice this fundamental difference between this interaction, and one with a vendor-provided expert.</a:t>
            </a:r>
            <a:endParaRPr lang="en-US" dirty="0">
              <a:effectLst/>
            </a:endParaRP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a two way street – with knowledge flowing in both directions.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This is the virtuous cycle of open-source</a:t>
            </a:r>
            <a:endParaRPr 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35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1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 new pictures!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608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723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925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210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581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480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671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763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14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51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338a3ec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338a3ece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sure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313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bc4aa8e5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bc4aa8e5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OPTUM LEGAL – PHOTO SOURCE: </a:t>
            </a:r>
            <a:r>
              <a:rPr lang="en-US" dirty="0">
                <a:hlinkClick r:id="rId3"/>
              </a:rPr>
              <a:t>https://www.unitedhealthgroup.com/newsroom/media-library.html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joke about not being Fortune 5 anymore?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093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676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69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026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question, let’s skip forward to early 2018 and take a look at the first time Optum interacted with Kong (FIX WORDING)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7240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return to our original question [say subtitle], and see if; based on these and other experiences, we can come up with an answer.</a:t>
            </a:r>
          </a:p>
        </p:txBody>
      </p:sp>
    </p:spTree>
    <p:extLst>
      <p:ext uri="{BB962C8B-B14F-4D97-AF65-F5344CB8AC3E}">
        <p14:creationId xmlns:p14="http://schemas.microsoft.com/office/powerpoint/2010/main" val="3552696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5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338a3ec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338a3ec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Open Source without a Community.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2032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338a3ec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338a3ece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338a3ec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338a3ec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OPTUM LEGAL – PHOTO SOURCE: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https://library.optum.com/media-assets-library/asset-view.5c808afa-cce4-49c2-a5c8-d4d809bfc19f.html"/>
              </a:rPr>
              <a:t>https://library.optum.com/media-assets-library/asset-view.5c808afa-cce4-49c2-a5c8-d4d809bfc19f.html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Clear and Easy path to Open-Source Contributions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Development Practices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Due to these factors,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Top-Down &amp;  Bottom-Up movement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Legal, EIS, Sr Exec, Engineers, Architects</a:t>
            </a:r>
          </a:p>
        </p:txBody>
      </p:sp>
    </p:spTree>
    <p:extLst>
      <p:ext uri="{BB962C8B-B14F-4D97-AF65-F5344CB8AC3E}">
        <p14:creationId xmlns:p14="http://schemas.microsoft.com/office/powerpoint/2010/main" val="93685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79173b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79173b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7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e338a3ece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e338a3ece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37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Entire slide is basically a placeholder. Only the content is correct, but formatting will change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Will likely be 2 slides with some good visuals when it’s all said &amp; done.</a:t>
            </a:r>
          </a:p>
        </p:txBody>
      </p:sp>
    </p:spTree>
    <p:extLst>
      <p:ext uri="{BB962C8B-B14F-4D97-AF65-F5344CB8AC3E}">
        <p14:creationId xmlns:p14="http://schemas.microsoft.com/office/powerpoint/2010/main" val="381412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0b6a6fa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0b6a6fa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we announced that we had chosen to vet Kong, as our first candidate technology, we had a lot of questions from within the Company about supportability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would we do in an emergency?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would we do if a release didn’t work?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Effectively – “title” – .  Today, we’re going to try and answer that question from our own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USTOM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 rot="5400000">
            <a:off x="2472247" y="-2472017"/>
            <a:ext cx="4197744" cy="9141792"/>
            <a:chOff x="0" y="575"/>
            <a:chExt cx="6477000" cy="46599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">
  <p:cSld name="CUSTOM_2_1_2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/>
          <p:nvPr/>
        </p:nvSpPr>
        <p:spPr>
          <a:xfrm>
            <a:off x="693875" y="605575"/>
            <a:ext cx="7694400" cy="40758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 2">
  <p:cSld name="CUSTOM_2_1_2_1_1_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12"/>
          <p:cNvGrpSpPr/>
          <p:nvPr/>
        </p:nvGrpSpPr>
        <p:grpSpPr>
          <a:xfrm>
            <a:off x="0" y="-50"/>
            <a:ext cx="8252993" cy="5143598"/>
            <a:chOff x="0" y="575"/>
            <a:chExt cx="6477000" cy="4659900"/>
          </a:xfrm>
        </p:grpSpPr>
        <p:sp>
          <p:nvSpPr>
            <p:cNvPr id="50" name="Google Shape;50;p12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2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 1">
  <p:cSld name="CUSTOM_2_1_2_1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693875" y="605575"/>
            <a:ext cx="7694400" cy="40758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 1 1">
  <p:cSld name="CUSTOM_2_1_2_1_1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532400" y="542700"/>
            <a:ext cx="8079000" cy="41709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- Summit 1 1 1 1">
  <p:cSld name="CUSTOM_2_1_2_1_1_2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25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/>
          <p:nvPr/>
        </p:nvSpPr>
        <p:spPr>
          <a:xfrm>
            <a:off x="693875" y="605575"/>
            <a:ext cx="7694400" cy="40758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">
  <p:cSld name="Poin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 rot="5400000">
            <a:off x="2804100" y="-1196400"/>
            <a:ext cx="5143500" cy="7536300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 rot="5400000">
            <a:off x="3546450" y="-454050"/>
            <a:ext cx="5143500" cy="6051600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1407250" y="1878600"/>
            <a:ext cx="936000" cy="1386300"/>
          </a:xfrm>
          <a:prstGeom prst="roundRect">
            <a:avLst>
              <a:gd name="adj" fmla="val 4761"/>
            </a:avLst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23825" dir="5400000" algn="bl" rotWithShape="0">
              <a:srgbClr val="02152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78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CUSTOM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3"/>
          <p:cNvGrpSpPr/>
          <p:nvPr/>
        </p:nvGrpSpPr>
        <p:grpSpPr>
          <a:xfrm>
            <a:off x="0" y="-50"/>
            <a:ext cx="6149911" cy="5143598"/>
            <a:chOff x="0" y="575"/>
            <a:chExt cx="6477000" cy="46599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4000" cy="51457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4"/>
          <p:cNvGrpSpPr/>
          <p:nvPr/>
        </p:nvGrpSpPr>
        <p:grpSpPr>
          <a:xfrm>
            <a:off x="0" y="-50"/>
            <a:ext cx="8560651" cy="5143598"/>
            <a:chOff x="0" y="575"/>
            <a:chExt cx="6477000" cy="4659900"/>
          </a:xfrm>
        </p:grpSpPr>
        <p:sp>
          <p:nvSpPr>
            <p:cNvPr id="23" name="Google Shape;23;p4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5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895950" y="1704900"/>
            <a:ext cx="7352100" cy="17337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 1">
  <p:cSld name="CUSTOM_5_2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895950" y="527350"/>
            <a:ext cx="7352100" cy="40887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05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5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5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8"/>
          <p:cNvGrpSpPr/>
          <p:nvPr/>
        </p:nvGrpSpPr>
        <p:grpSpPr>
          <a:xfrm rot="5400000">
            <a:off x="2473122" y="-2472017"/>
            <a:ext cx="4197744" cy="9141792"/>
            <a:chOff x="0" y="575"/>
            <a:chExt cx="6477000" cy="4659900"/>
          </a:xfrm>
        </p:grpSpPr>
        <p:sp>
          <p:nvSpPr>
            <p:cNvPr id="36" name="Google Shape;36;p8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8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4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8" y="0"/>
            <a:ext cx="91399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4000" cy="51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215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75" y="4790275"/>
            <a:ext cx="9144000" cy="353400"/>
          </a:xfrm>
          <a:prstGeom prst="rect">
            <a:avLst/>
          </a:prstGeom>
          <a:solidFill>
            <a:srgbClr val="021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720948" y="4813511"/>
            <a:ext cx="34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B0C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2597250" y="2055175"/>
            <a:ext cx="34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  <p:sldLayoutId id="2147483665" r:id="rId15"/>
    <p:sldLayoutId id="214748366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/>
        </p:nvSpPr>
        <p:spPr>
          <a:xfrm>
            <a:off x="304575" y="1351250"/>
            <a:ext cx="5555400" cy="19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Source at Enterprise Scale</a:t>
            </a:r>
            <a:b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4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20"/>
          <p:cNvSpPr txBox="1"/>
          <p:nvPr/>
        </p:nvSpPr>
        <p:spPr>
          <a:xfrm>
            <a:off x="553800" y="3434503"/>
            <a:ext cx="4508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Jeremy Justus, Ross 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Sbriscia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99B0C0"/>
                </a:solidFill>
                <a:latin typeface="Roboto Light"/>
                <a:ea typeface="Roboto Light"/>
                <a:cs typeface="Roboto Light"/>
                <a:sym typeface="Roboto Light"/>
              </a:rPr>
              <a:t>Optum Technology</a:t>
            </a:r>
            <a:endParaRPr sz="3600" dirty="0">
              <a:solidFill>
                <a:srgbClr val="99B0C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8" name="Google Shape;78;p20"/>
          <p:cNvCxnSpPr/>
          <p:nvPr/>
        </p:nvCxnSpPr>
        <p:spPr>
          <a:xfrm>
            <a:off x="304575" y="3622025"/>
            <a:ext cx="0" cy="9285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50" y="383225"/>
            <a:ext cx="2487525" cy="2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Cultivate </a:t>
            </a: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Internal</a:t>
            </a:r>
            <a:r>
              <a:rPr lang="en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Experts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1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Take the expertise from the Open Source community, and make it work for you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530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6;p22">
            <a:extLst>
              <a:ext uri="{FF2B5EF4-FFF2-40B4-BE49-F238E27FC236}">
                <a16:creationId xmlns:a16="http://schemas.microsoft.com/office/drawing/2014/main" id="{07A562FA-40DE-BD41-9DAA-FEB13EBBAAA4}"/>
              </a:ext>
            </a:extLst>
          </p:cNvPr>
          <p:cNvSpPr/>
          <p:nvPr/>
        </p:nvSpPr>
        <p:spPr>
          <a:xfrm>
            <a:off x="2185082" y="1428750"/>
            <a:ext cx="4863118" cy="30480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  <p:sp>
        <p:nvSpPr>
          <p:cNvPr id="6" name="Google Shape;93;p22">
            <a:extLst>
              <a:ext uri="{FF2B5EF4-FFF2-40B4-BE49-F238E27FC236}">
                <a16:creationId xmlns:a16="http://schemas.microsoft.com/office/drawing/2014/main" id="{30CAF83B-9E09-BC43-A6F3-6908BACE772E}"/>
              </a:ext>
            </a:extLst>
          </p:cNvPr>
          <p:cNvSpPr txBox="1">
            <a:spLocks/>
          </p:cNvSpPr>
          <p:nvPr/>
        </p:nvSpPr>
        <p:spPr>
          <a:xfrm>
            <a:off x="2206418" y="2483494"/>
            <a:ext cx="4384234" cy="101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Experts are unfamiliar with the specific environmental conditions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 - Can significantly increase time to restoration, and reduce overall efficacy during troubleshooting</a:t>
            </a:r>
          </a:p>
        </p:txBody>
      </p:sp>
      <p:sp>
        <p:nvSpPr>
          <p:cNvPr id="7" name="Google Shape;93;p22">
            <a:extLst>
              <a:ext uri="{FF2B5EF4-FFF2-40B4-BE49-F238E27FC236}">
                <a16:creationId xmlns:a16="http://schemas.microsoft.com/office/drawing/2014/main" id="{5C5CE544-5817-D54E-9CF9-E9CD7D14CA20}"/>
              </a:ext>
            </a:extLst>
          </p:cNvPr>
          <p:cNvSpPr txBox="1">
            <a:spLocks/>
          </p:cNvSpPr>
          <p:nvPr/>
        </p:nvSpPr>
        <p:spPr>
          <a:xfrm>
            <a:off x="2212018" y="1412748"/>
            <a:ext cx="4438338" cy="10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Experts are “rented”, and expertise is rendered only on specific requests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- Experts can only react, not innovate </a:t>
            </a:r>
          </a:p>
        </p:txBody>
      </p:sp>
      <p:sp>
        <p:nvSpPr>
          <p:cNvPr id="8" name="Google Shape;93;p22">
            <a:extLst>
              <a:ext uri="{FF2B5EF4-FFF2-40B4-BE49-F238E27FC236}">
                <a16:creationId xmlns:a16="http://schemas.microsoft.com/office/drawing/2014/main" id="{E0DDE6A6-09AB-AE44-A5CD-F27E37C59244}"/>
              </a:ext>
            </a:extLst>
          </p:cNvPr>
          <p:cNvSpPr txBox="1">
            <a:spLocks/>
          </p:cNvSpPr>
          <p:nvPr/>
        </p:nvSpPr>
        <p:spPr>
          <a:xfrm>
            <a:off x="2218114" y="3571993"/>
            <a:ext cx="4605005" cy="85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Product is opaque, and your team’s understanding of it is limited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- Severely hampers </a:t>
            </a:r>
            <a:r>
              <a:rPr lang="en-US" sz="1200" i="1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internal</a:t>
            </a:r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 innovation around the solution</a:t>
            </a:r>
          </a:p>
        </p:txBody>
      </p:sp>
      <p:sp>
        <p:nvSpPr>
          <p:cNvPr id="13" name="Google Shape;97;p22">
            <a:extLst>
              <a:ext uri="{FF2B5EF4-FFF2-40B4-BE49-F238E27FC236}">
                <a16:creationId xmlns:a16="http://schemas.microsoft.com/office/drawing/2014/main" id="{149DF672-F1C1-4441-840A-DE14E5317B56}"/>
              </a:ext>
            </a:extLst>
          </p:cNvPr>
          <p:cNvSpPr txBox="1">
            <a:spLocks/>
          </p:cNvSpPr>
          <p:nvPr/>
        </p:nvSpPr>
        <p:spPr>
          <a:xfrm>
            <a:off x="1249423" y="501868"/>
            <a:ext cx="6429823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Vendor-Provided Model</a:t>
            </a:r>
          </a:p>
        </p:txBody>
      </p:sp>
    </p:spTree>
    <p:extLst>
      <p:ext uri="{BB962C8B-B14F-4D97-AF65-F5344CB8AC3E}">
        <p14:creationId xmlns:p14="http://schemas.microsoft.com/office/powerpoint/2010/main" val="145971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6;p22">
            <a:extLst>
              <a:ext uri="{FF2B5EF4-FFF2-40B4-BE49-F238E27FC236}">
                <a16:creationId xmlns:a16="http://schemas.microsoft.com/office/drawing/2014/main" id="{D00B2132-22E9-7146-A0C0-21B876691B58}"/>
              </a:ext>
            </a:extLst>
          </p:cNvPr>
          <p:cNvSpPr/>
          <p:nvPr/>
        </p:nvSpPr>
        <p:spPr>
          <a:xfrm>
            <a:off x="2185082" y="1428750"/>
            <a:ext cx="4863118" cy="3048000"/>
          </a:xfrm>
          <a:prstGeom prst="rect">
            <a:avLst/>
          </a:prstGeom>
          <a:solidFill>
            <a:srgbClr val="021524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21524"/>
              </a:solidFill>
            </a:endParaRPr>
          </a:p>
        </p:txBody>
      </p:sp>
      <p:sp>
        <p:nvSpPr>
          <p:cNvPr id="12" name="Google Shape;97;p22">
            <a:extLst>
              <a:ext uri="{FF2B5EF4-FFF2-40B4-BE49-F238E27FC236}">
                <a16:creationId xmlns:a16="http://schemas.microsoft.com/office/drawing/2014/main" id="{BEADB582-24C4-3445-B821-E4686E2D6FE4}"/>
              </a:ext>
            </a:extLst>
          </p:cNvPr>
          <p:cNvSpPr txBox="1">
            <a:spLocks/>
          </p:cNvSpPr>
          <p:nvPr/>
        </p:nvSpPr>
        <p:spPr>
          <a:xfrm>
            <a:off x="1249423" y="501868"/>
            <a:ext cx="6429823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Open-Source Model</a:t>
            </a:r>
          </a:p>
        </p:txBody>
      </p:sp>
      <p:sp>
        <p:nvSpPr>
          <p:cNvPr id="13" name="Google Shape;93;p22">
            <a:extLst>
              <a:ext uri="{FF2B5EF4-FFF2-40B4-BE49-F238E27FC236}">
                <a16:creationId xmlns:a16="http://schemas.microsoft.com/office/drawing/2014/main" id="{1E8DB9B5-B9C5-AC47-94A1-066CEF596C4A}"/>
              </a:ext>
            </a:extLst>
          </p:cNvPr>
          <p:cNvSpPr txBox="1">
            <a:spLocks/>
          </p:cNvSpPr>
          <p:nvPr/>
        </p:nvSpPr>
        <p:spPr>
          <a:xfrm>
            <a:off x="2206418" y="2483494"/>
            <a:ext cx="4384234" cy="101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Experts are fully versed in the specific environmental conditions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 - Can significantly decrease MTT, and maximize overall efficacy during troubleshooting</a:t>
            </a:r>
          </a:p>
        </p:txBody>
      </p:sp>
      <p:sp>
        <p:nvSpPr>
          <p:cNvPr id="14" name="Google Shape;93;p22">
            <a:extLst>
              <a:ext uri="{FF2B5EF4-FFF2-40B4-BE49-F238E27FC236}">
                <a16:creationId xmlns:a16="http://schemas.microsoft.com/office/drawing/2014/main" id="{727AC1F3-42B7-134F-B762-71441817DDE5}"/>
              </a:ext>
            </a:extLst>
          </p:cNvPr>
          <p:cNvSpPr txBox="1">
            <a:spLocks/>
          </p:cNvSpPr>
          <p:nvPr/>
        </p:nvSpPr>
        <p:spPr>
          <a:xfrm>
            <a:off x="2201198" y="1427208"/>
            <a:ext cx="4857518" cy="10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Experts have the opportunity to leverage their skills for the benefit your entire space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- Experts can optimize integrations, support and ops because of this understanding</a:t>
            </a:r>
          </a:p>
        </p:txBody>
      </p:sp>
      <p:sp>
        <p:nvSpPr>
          <p:cNvPr id="16" name="Google Shape;93;p22">
            <a:extLst>
              <a:ext uri="{FF2B5EF4-FFF2-40B4-BE49-F238E27FC236}">
                <a16:creationId xmlns:a16="http://schemas.microsoft.com/office/drawing/2014/main" id="{614F9532-5BDF-434A-AAC9-5815B42A60A3}"/>
              </a:ext>
            </a:extLst>
          </p:cNvPr>
          <p:cNvSpPr txBox="1">
            <a:spLocks/>
          </p:cNvSpPr>
          <p:nvPr/>
        </p:nvSpPr>
        <p:spPr>
          <a:xfrm>
            <a:off x="2218114" y="3571993"/>
            <a:ext cx="4605005" cy="85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D9D2E9"/>
                </a:solidFill>
                <a:latin typeface="Roboto Light"/>
                <a:ea typeface="Roboto Light"/>
                <a:cs typeface="Roboto Light"/>
                <a:sym typeface="Roboto Light"/>
              </a:rPr>
              <a:t>Product is entirely visible, and your team’s understanding of it is fully unhindered</a:t>
            </a:r>
          </a:p>
          <a:p>
            <a:r>
              <a:rPr lang="en-US" sz="1200" dirty="0">
                <a:solidFill>
                  <a:srgbClr val="4A86E8"/>
                </a:solidFill>
                <a:latin typeface="Roboto Light"/>
                <a:ea typeface="Roboto Light"/>
                <a:sym typeface="Roboto Light"/>
              </a:rPr>
              <a:t>- Enables cultivated experts to do full fledged solutioning</a:t>
            </a:r>
          </a:p>
        </p:txBody>
      </p:sp>
    </p:spTree>
    <p:extLst>
      <p:ext uri="{BB962C8B-B14F-4D97-AF65-F5344CB8AC3E}">
        <p14:creationId xmlns:p14="http://schemas.microsoft.com/office/powerpoint/2010/main" val="231886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21524"/>
              </a:gs>
              <a:gs pos="100000">
                <a:srgbClr val="010F1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193450" y="1372175"/>
            <a:ext cx="67572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How do we cultivate Internal experts?</a:t>
            </a:r>
            <a:endParaRPr sz="3600" dirty="0">
              <a:solidFill>
                <a:srgbClr val="D9D2E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Community Participation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Tried but True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2967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5">
            <a:extLst>
              <a:ext uri="{FF2B5EF4-FFF2-40B4-BE49-F238E27FC236}">
                <a16:creationId xmlns:a16="http://schemas.microsoft.com/office/drawing/2014/main" id="{DDB0DFA4-40E9-DF4C-AAF9-F01602397E54}"/>
              </a:ext>
            </a:extLst>
          </p:cNvPr>
          <p:cNvSpPr txBox="1">
            <a:spLocks/>
          </p:cNvSpPr>
          <p:nvPr/>
        </p:nvSpPr>
        <p:spPr>
          <a:xfrm>
            <a:off x="755297" y="692602"/>
            <a:ext cx="6854100" cy="65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Head-First</a:t>
            </a: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74FDB577-E900-864C-9C17-EC814F0CA8C5}"/>
              </a:ext>
            </a:extLst>
          </p:cNvPr>
          <p:cNvSpPr txBox="1">
            <a:spLocks/>
          </p:cNvSpPr>
          <p:nvPr/>
        </p:nvSpPr>
        <p:spPr>
          <a:xfrm>
            <a:off x="1235595" y="1445279"/>
            <a:ext cx="6866883" cy="191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Customer Reported HTTP 502s returned from their Proxy</a:t>
            </a:r>
          </a:p>
          <a:p>
            <a:endParaRPr lang="en-US"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HTTP Log Plugin logging no events for those transactions</a:t>
            </a:r>
          </a:p>
          <a:p>
            <a:endParaRPr lang="en-US"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endParaRPr lang="en-US"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endParaRPr lang="en-US"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Kong STDOUT Logging ’Connection Reset’ by Upstream</a:t>
            </a:r>
          </a:p>
        </p:txBody>
      </p:sp>
      <p:cxnSp>
        <p:nvCxnSpPr>
          <p:cNvPr id="14" name="Google Shape;115;p24">
            <a:extLst>
              <a:ext uri="{FF2B5EF4-FFF2-40B4-BE49-F238E27FC236}">
                <a16:creationId xmlns:a16="http://schemas.microsoft.com/office/drawing/2014/main" id="{A99D4783-6243-3442-ACCB-3777E8165686}"/>
              </a:ext>
            </a:extLst>
          </p:cNvPr>
          <p:cNvCxnSpPr>
            <a:cxnSpLocks/>
          </p:cNvCxnSpPr>
          <p:nvPr/>
        </p:nvCxnSpPr>
        <p:spPr>
          <a:xfrm>
            <a:off x="1059388" y="1515060"/>
            <a:ext cx="0" cy="277199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8EBA19B-F763-6142-8489-09E8AC512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859" y="2403608"/>
            <a:ext cx="2908061" cy="444890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>
            <a:glow>
              <a:srgbClr val="0070C0"/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598CB-2CD5-1647-9876-CBB52E16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859" y="3388459"/>
            <a:ext cx="6615117" cy="929692"/>
          </a:xfrm>
          <a:prstGeom prst="rect">
            <a:avLst/>
          </a:prstGeom>
          <a:ln>
            <a:solidFill>
              <a:srgbClr val="0070C0"/>
            </a:solidFill>
          </a:ln>
          <a:effectLst>
            <a:glow>
              <a:srgbClr val="0070C0"/>
            </a:glo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6ABE9523-D110-0F44-8C27-1279FA2DA2A0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F621DA-41DC-074F-AF56-E714600B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733050"/>
            <a:ext cx="6477000" cy="387357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26913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6ABE9523-D110-0F44-8C27-1279FA2DA2A0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868D6-7D76-604F-A8C4-AC2C5A0E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64074"/>
            <a:ext cx="5089986" cy="382523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500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DF5DD-74A8-C044-BDE2-52D13CE8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04950"/>
            <a:ext cx="7543800" cy="253218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74549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5DE8B-26C7-A847-A129-2F47DA1E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19150"/>
            <a:ext cx="7136723" cy="3581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3242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1895185" y="3089529"/>
            <a:ext cx="2023671" cy="116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>
                <a:solidFill>
                  <a:srgbClr val="4051D8"/>
                </a:solidFill>
                <a:latin typeface="Roboto"/>
                <a:ea typeface="Roboto"/>
                <a:cs typeface="Roboto"/>
                <a:sym typeface="Roboto"/>
              </a:rPr>
              <a:t>Jeremy Justus</a:t>
            </a:r>
            <a:br>
              <a:rPr lang="en" sz="1200" b="1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Sr Software Engineer</a:t>
            </a:r>
          </a:p>
          <a:p>
            <a:pPr lvl="0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Expert Googler</a:t>
            </a:r>
            <a:br>
              <a:rPr lang="en-US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Kong Champion</a:t>
            </a:r>
            <a:endParaRPr lang="en-US"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" sz="1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2"/>
          </p:nvPr>
        </p:nvSpPr>
        <p:spPr>
          <a:xfrm>
            <a:off x="5143460" y="3089529"/>
            <a:ext cx="2157225" cy="128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051D8"/>
                </a:solidFill>
                <a:latin typeface="Roboto"/>
                <a:ea typeface="Roboto"/>
                <a:cs typeface="Roboto"/>
                <a:sym typeface="Roboto"/>
              </a:rPr>
              <a:t>Ross </a:t>
            </a:r>
            <a:r>
              <a:rPr lang="en" b="1" dirty="0" err="1">
                <a:solidFill>
                  <a:srgbClr val="4051D8"/>
                </a:solidFill>
                <a:latin typeface="Roboto"/>
                <a:ea typeface="Roboto"/>
                <a:cs typeface="Roboto"/>
                <a:sym typeface="Roboto"/>
              </a:rPr>
              <a:t>Sbriscia</a:t>
            </a:r>
            <a:br>
              <a:rPr lang="en" sz="1200" b="1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Sr Software Engineer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Expert Googler</a:t>
            </a:r>
            <a:br>
              <a:rPr lang="en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Kong Champion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B91F1-7714-4A45-92DF-6E669C20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84" y="999671"/>
            <a:ext cx="2023671" cy="20236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9FFD62-0707-314F-B381-2AB640C8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60" y="999670"/>
            <a:ext cx="2023671" cy="202367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97333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E30268-2C2C-5D46-8326-1DBC6326E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3350"/>
            <a:ext cx="6151817" cy="4953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78872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35BEDF-5FE7-7545-8327-86837567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81150"/>
            <a:ext cx="7496432" cy="21336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155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5">
            <a:extLst>
              <a:ext uri="{FF2B5EF4-FFF2-40B4-BE49-F238E27FC236}">
                <a16:creationId xmlns:a16="http://schemas.microsoft.com/office/drawing/2014/main" id="{DDB0DFA4-40E9-DF4C-AAF9-F01602397E54}"/>
              </a:ext>
            </a:extLst>
          </p:cNvPr>
          <p:cNvSpPr txBox="1">
            <a:spLocks/>
          </p:cNvSpPr>
          <p:nvPr/>
        </p:nvSpPr>
        <p:spPr>
          <a:xfrm>
            <a:off x="755297" y="692602"/>
            <a:ext cx="6854100" cy="65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Beginnings of Expertise</a:t>
            </a: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74FDB577-E900-864C-9C17-EC814F0CA8C5}"/>
              </a:ext>
            </a:extLst>
          </p:cNvPr>
          <p:cNvSpPr txBox="1">
            <a:spLocks/>
          </p:cNvSpPr>
          <p:nvPr/>
        </p:nvSpPr>
        <p:spPr>
          <a:xfrm>
            <a:off x="1219200" y="1344211"/>
            <a:ext cx="6613005" cy="310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had a problem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investigated it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Issue came back to Kong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engaged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tried a possible solution from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 dice :P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investigated it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suggested a possible solution to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community confirmed the solution</a:t>
            </a:r>
          </a:p>
        </p:txBody>
      </p:sp>
      <p:cxnSp>
        <p:nvCxnSpPr>
          <p:cNvPr id="14" name="Google Shape;115;p24">
            <a:extLst>
              <a:ext uri="{FF2B5EF4-FFF2-40B4-BE49-F238E27FC236}">
                <a16:creationId xmlns:a16="http://schemas.microsoft.com/office/drawing/2014/main" id="{A99D4783-6243-3442-ACCB-3777E8165686}"/>
              </a:ext>
            </a:extLst>
          </p:cNvPr>
          <p:cNvCxnSpPr>
            <a:cxnSpLocks/>
          </p:cNvCxnSpPr>
          <p:nvPr/>
        </p:nvCxnSpPr>
        <p:spPr>
          <a:xfrm>
            <a:off x="1059388" y="1515060"/>
            <a:ext cx="0" cy="2936823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1987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5">
            <a:extLst>
              <a:ext uri="{FF2B5EF4-FFF2-40B4-BE49-F238E27FC236}">
                <a16:creationId xmlns:a16="http://schemas.microsoft.com/office/drawing/2014/main" id="{DDB0DFA4-40E9-DF4C-AAF9-F01602397E54}"/>
              </a:ext>
            </a:extLst>
          </p:cNvPr>
          <p:cNvSpPr txBox="1">
            <a:spLocks/>
          </p:cNvSpPr>
          <p:nvPr/>
        </p:nvSpPr>
        <p:spPr>
          <a:xfrm>
            <a:off x="755297" y="692602"/>
            <a:ext cx="6854100" cy="65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Beginnings of Expertise</a:t>
            </a: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74FDB577-E900-864C-9C17-EC814F0CA8C5}"/>
              </a:ext>
            </a:extLst>
          </p:cNvPr>
          <p:cNvSpPr txBox="1">
            <a:spLocks/>
          </p:cNvSpPr>
          <p:nvPr/>
        </p:nvSpPr>
        <p:spPr>
          <a:xfrm>
            <a:off x="1219200" y="1344211"/>
            <a:ext cx="6613005" cy="310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had a problem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investigated it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Issue came back to Kong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engaged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tried a possible solution from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 dice :P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We investigated it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suggested a possible solution to the community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community confirmed the solution</a:t>
            </a:r>
          </a:p>
        </p:txBody>
      </p:sp>
      <p:cxnSp>
        <p:nvCxnSpPr>
          <p:cNvPr id="14" name="Google Shape;115;p24">
            <a:extLst>
              <a:ext uri="{FF2B5EF4-FFF2-40B4-BE49-F238E27FC236}">
                <a16:creationId xmlns:a16="http://schemas.microsoft.com/office/drawing/2014/main" id="{A99D4783-6243-3442-ACCB-3777E8165686}"/>
              </a:ext>
            </a:extLst>
          </p:cNvPr>
          <p:cNvCxnSpPr>
            <a:cxnSpLocks/>
          </p:cNvCxnSpPr>
          <p:nvPr/>
        </p:nvCxnSpPr>
        <p:spPr>
          <a:xfrm>
            <a:off x="1059388" y="1515060"/>
            <a:ext cx="0" cy="2936823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9701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Contributing Back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3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Embracing the virtuous cycle of Open Source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801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62000" y="133350"/>
            <a:ext cx="2278380" cy="457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QA to </a:t>
            </a:r>
          </a:p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Code Contributor</a:t>
            </a:r>
          </a:p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Kong Flexibility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BA6BA-0A49-C942-899B-AE47588B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189" y="666750"/>
            <a:ext cx="5357735" cy="39686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478883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73858" y="1546234"/>
            <a:ext cx="2528045" cy="238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77893-2B13-3B4F-B376-B7D0E19A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80" y="723939"/>
            <a:ext cx="5017967" cy="269380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C072D7-48B9-9B4D-B8AC-BF366BBBE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880" y="3435134"/>
            <a:ext cx="5017967" cy="117736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78096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E9A01-EF61-3D4C-8813-BE1A6013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30" y="733050"/>
            <a:ext cx="6670807" cy="384955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0584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4864942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Community is Kong’s DNA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F1CD7-A1DE-1A44-9E88-CB581F55C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77" y="1604682"/>
            <a:ext cx="6486113" cy="263940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795F0047-195A-E942-9DD9-21B61B4943AB}"/>
              </a:ext>
            </a:extLst>
          </p:cNvPr>
          <p:cNvSpPr/>
          <p:nvPr/>
        </p:nvSpPr>
        <p:spPr>
          <a:xfrm>
            <a:off x="2151529" y="1981200"/>
            <a:ext cx="3801036" cy="842682"/>
          </a:xfrm>
          <a:prstGeom prst="fram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1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02140" y="501919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Open Collaboration and Iteration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B55A5-E337-A44F-A471-65B528692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98" y="1371602"/>
            <a:ext cx="5874454" cy="298908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7000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4"/>
          <p:cNvGrpSpPr/>
          <p:nvPr/>
        </p:nvGrpSpPr>
        <p:grpSpPr>
          <a:xfrm rot="-5400000">
            <a:off x="2804596" y="-1168244"/>
            <a:ext cx="3500335" cy="9123152"/>
            <a:chOff x="0" y="575"/>
            <a:chExt cx="6477000" cy="4659900"/>
          </a:xfrm>
        </p:grpSpPr>
        <p:sp>
          <p:nvSpPr>
            <p:cNvPr id="111" name="Google Shape;111;p24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4"/>
            <p:cNvSpPr/>
            <p:nvPr/>
          </p:nvSpPr>
          <p:spPr>
            <a:xfrm rot="-5400000">
              <a:off x="908550" y="-907975"/>
              <a:ext cx="4659900" cy="6477000"/>
            </a:xfrm>
            <a:prstGeom prst="rect">
              <a:avLst/>
            </a:prstGeom>
            <a:gradFill>
              <a:gsLst>
                <a:gs pos="0">
                  <a:srgbClr val="021524"/>
                </a:gs>
                <a:gs pos="100000">
                  <a:srgbClr val="010F1E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2133600" y="3763325"/>
            <a:ext cx="4659000" cy="127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Healthcare Space</a:t>
            </a:r>
            <a:b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300,000 Employees</a:t>
            </a:r>
            <a:b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Thousands of APIs</a:t>
            </a:r>
            <a:b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Fortune Six Company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" name="Google Shape;114;p24"/>
          <p:cNvSpPr txBox="1"/>
          <p:nvPr/>
        </p:nvSpPr>
        <p:spPr>
          <a:xfrm>
            <a:off x="1734338" y="2539025"/>
            <a:ext cx="6537775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Optum provides the tech infrastructure for UnitedHealth Group</a:t>
            </a:r>
            <a:endParaRPr sz="3000" dirty="0">
              <a:solidFill>
                <a:srgbClr val="99B0C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15" name="Google Shape;115;p24"/>
          <p:cNvCxnSpPr>
            <a:cxnSpLocks/>
          </p:cNvCxnSpPr>
          <p:nvPr/>
        </p:nvCxnSpPr>
        <p:spPr>
          <a:xfrm>
            <a:off x="1905000" y="3747075"/>
            <a:ext cx="0" cy="1306514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4"/>
          <p:cNvCxnSpPr/>
          <p:nvPr/>
        </p:nvCxnSpPr>
        <p:spPr>
          <a:xfrm>
            <a:off x="11525" y="1643165"/>
            <a:ext cx="9161400" cy="0"/>
          </a:xfrm>
          <a:prstGeom prst="straightConnector1">
            <a:avLst/>
          </a:prstGeom>
          <a:noFill/>
          <a:ln w="19050" cap="flat" cmpd="sng">
            <a:solidFill>
              <a:srgbClr val="4051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4"/>
          <p:cNvSpPr txBox="1"/>
          <p:nvPr/>
        </p:nvSpPr>
        <p:spPr>
          <a:xfrm>
            <a:off x="1734338" y="1746773"/>
            <a:ext cx="6893375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Optum Technology</a:t>
            </a:r>
            <a:endParaRPr sz="48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D323A9-EC54-804B-865D-03F6B40A9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" t="28462" r="21" b="42615"/>
          <a:stretch/>
        </p:blipFill>
        <p:spPr>
          <a:xfrm>
            <a:off x="-1940" y="0"/>
            <a:ext cx="9144878" cy="16443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37999" y="573412"/>
            <a:ext cx="2453437" cy="406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2 PRs Merged on Same Day Delivered?</a:t>
            </a:r>
          </a:p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They said it couldn’t be done..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BD8B-8709-F64D-A8C6-D9A3E58C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36" y="681317"/>
            <a:ext cx="5273928" cy="269284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479B82-65D9-574A-AE1D-7A23D0B31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636" y="3441647"/>
            <a:ext cx="5273928" cy="120174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78961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0DDA7-C4D3-D142-AF8D-FBCE1B2C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108" y="950260"/>
            <a:ext cx="5361513" cy="33632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C7A67A-D5D7-654E-9672-A62A86FEE459}"/>
              </a:ext>
            </a:extLst>
          </p:cNvPr>
          <p:cNvSpPr/>
          <p:nvPr/>
        </p:nvSpPr>
        <p:spPr>
          <a:xfrm>
            <a:off x="858761" y="742950"/>
            <a:ext cx="19723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End Result?</a:t>
            </a:r>
          </a:p>
          <a:p>
            <a:endParaRPr lang="en-US" sz="2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Better Kong</a:t>
            </a:r>
          </a:p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</a:p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Happy </a:t>
            </a:r>
          </a:p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Backend </a:t>
            </a:r>
          </a:p>
          <a:p>
            <a:r>
              <a:rPr lang="en-US"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7442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Offer a Product</a:t>
            </a: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4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Think of the technology and its integrations as a complete product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859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6ABE9523-D110-0F44-8C27-1279FA2DA2A0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Google Shape;140;p28">
            <a:extLst>
              <a:ext uri="{FF2B5EF4-FFF2-40B4-BE49-F238E27FC236}">
                <a16:creationId xmlns:a16="http://schemas.microsoft.com/office/drawing/2014/main" id="{AB4143A2-FB75-534E-92E7-60C15D793337}"/>
              </a:ext>
            </a:extLst>
          </p:cNvPr>
          <p:cNvSpPr txBox="1">
            <a:spLocks/>
          </p:cNvSpPr>
          <p:nvPr/>
        </p:nvSpPr>
        <p:spPr>
          <a:xfrm>
            <a:off x="960456" y="733050"/>
            <a:ext cx="6735744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Docs First Approach</a:t>
            </a:r>
          </a:p>
        </p:txBody>
      </p:sp>
      <p:sp>
        <p:nvSpPr>
          <p:cNvPr id="6" name="Google Shape;143;p28">
            <a:extLst>
              <a:ext uri="{FF2B5EF4-FFF2-40B4-BE49-F238E27FC236}">
                <a16:creationId xmlns:a16="http://schemas.microsoft.com/office/drawing/2014/main" id="{13120D8F-F0C5-BC41-A031-ABBA38BAF6CB}"/>
              </a:ext>
            </a:extLst>
          </p:cNvPr>
          <p:cNvSpPr txBox="1">
            <a:spLocks/>
          </p:cNvSpPr>
          <p:nvPr/>
        </p:nvSpPr>
        <p:spPr>
          <a:xfrm>
            <a:off x="952500" y="1581150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Lowers Operational Staffing Needs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Good documentation drastically reduces the need to meet &amp; plan integrations, thus reducing the need for a large support team.</a:t>
            </a:r>
          </a:p>
        </p:txBody>
      </p:sp>
      <p:sp>
        <p:nvSpPr>
          <p:cNvPr id="14" name="Google Shape;143;p28">
            <a:extLst>
              <a:ext uri="{FF2B5EF4-FFF2-40B4-BE49-F238E27FC236}">
                <a16:creationId xmlns:a16="http://schemas.microsoft.com/office/drawing/2014/main" id="{3CF76D16-CE95-9445-9341-2C345BAB91D2}"/>
              </a:ext>
            </a:extLst>
          </p:cNvPr>
          <p:cNvSpPr txBox="1">
            <a:spLocks/>
          </p:cNvSpPr>
          <p:nvPr/>
        </p:nvSpPr>
        <p:spPr>
          <a:xfrm>
            <a:off x="960456" y="2952750"/>
            <a:ext cx="3733800" cy="146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Good Engineering Culture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Providing environment-specific documentation provides your customers with the opportunity to innovate around your product, and enables DevOps!</a:t>
            </a:r>
          </a:p>
        </p:txBody>
      </p:sp>
      <p:sp>
        <p:nvSpPr>
          <p:cNvPr id="12" name="Google Shape;143;p28">
            <a:extLst>
              <a:ext uri="{FF2B5EF4-FFF2-40B4-BE49-F238E27FC236}">
                <a16:creationId xmlns:a16="http://schemas.microsoft.com/office/drawing/2014/main" id="{5FE8EBB6-5881-3047-B952-9B3CD04F2938}"/>
              </a:ext>
            </a:extLst>
          </p:cNvPr>
          <p:cNvSpPr txBox="1">
            <a:spLocks/>
          </p:cNvSpPr>
          <p:nvPr/>
        </p:nvSpPr>
        <p:spPr>
          <a:xfrm>
            <a:off x="4800600" y="3933593"/>
            <a:ext cx="3733800" cy="146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Optum’s docs site contains 34 pages, covering everything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from supported security patterns, to self-service instructions.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Yes, we did give it an internal mascot </a:t>
            </a:r>
            <a:r>
              <a:rPr lang="en-U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Wingdings" pitchFamily="2" charset="2"/>
              </a:rPr>
              <a:t></a:t>
            </a:r>
            <a:endParaRPr lang="en-US"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9B058-4002-004D-A393-8DADD247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11" y="1504951"/>
            <a:ext cx="3336168" cy="2428642"/>
          </a:xfrm>
          <a:prstGeom prst="rect">
            <a:avLst/>
          </a:prstGeom>
          <a:ln>
            <a:solidFill>
              <a:srgbClr val="4A86E8"/>
            </a:solidFill>
          </a:ln>
        </p:spPr>
      </p:pic>
    </p:spTree>
    <p:extLst>
      <p:ext uri="{BB962C8B-B14F-4D97-AF65-F5344CB8AC3E}">
        <p14:creationId xmlns:p14="http://schemas.microsoft.com/office/powerpoint/2010/main" val="3558035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0;p28">
            <a:extLst>
              <a:ext uri="{FF2B5EF4-FFF2-40B4-BE49-F238E27FC236}">
                <a16:creationId xmlns:a16="http://schemas.microsoft.com/office/drawing/2014/main" id="{44BB4BC6-F13B-5D4D-BEFC-BF6365D08698}"/>
              </a:ext>
            </a:extLst>
          </p:cNvPr>
          <p:cNvSpPr txBox="1">
            <a:spLocks/>
          </p:cNvSpPr>
          <p:nvPr/>
        </p:nvSpPr>
        <p:spPr>
          <a:xfrm>
            <a:off x="702140" y="501919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Operations Modernization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5C15B9-98B7-4D40-B809-80D50A232E04}"/>
              </a:ext>
            </a:extLst>
          </p:cNvPr>
          <p:cNvSpPr/>
          <p:nvPr/>
        </p:nvSpPr>
        <p:spPr>
          <a:xfrm>
            <a:off x="838200" y="12763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lvl="4"/>
            <a:r>
              <a:rPr lang="en-US" sz="2000" dirty="0">
                <a:solidFill>
                  <a:schemeClr val="bg1"/>
                </a:solidFill>
              </a:rPr>
              <a:t>Email distribution list dialogs</a:t>
            </a:r>
          </a:p>
          <a:p>
            <a:pPr lvl="4"/>
            <a:endParaRPr lang="en-US" sz="2000" dirty="0">
              <a:solidFill>
                <a:schemeClr val="bg1"/>
              </a:solidFill>
            </a:endParaRPr>
          </a:p>
          <a:p>
            <a:pPr lvl="4"/>
            <a:endParaRPr lang="en-US" sz="2000" dirty="0">
              <a:solidFill>
                <a:schemeClr val="bg1"/>
              </a:solidFill>
            </a:endParaRPr>
          </a:p>
          <a:p>
            <a:pPr lvl="4"/>
            <a:r>
              <a:rPr lang="en-US" sz="2000" dirty="0">
                <a:solidFill>
                  <a:schemeClr val="bg1"/>
                </a:solidFill>
              </a:rPr>
              <a:t>Ticket work orders</a:t>
            </a:r>
          </a:p>
          <a:p>
            <a:pPr marL="400050" lvl="4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4"/>
            <a:endParaRPr lang="en-US" sz="2000" dirty="0">
              <a:solidFill>
                <a:schemeClr val="bg1"/>
              </a:solidFill>
            </a:endParaRPr>
          </a:p>
          <a:p>
            <a:pPr lvl="4"/>
            <a:r>
              <a:rPr lang="en-US" sz="2000" dirty="0">
                <a:solidFill>
                  <a:schemeClr val="bg1"/>
                </a:solidFill>
              </a:rPr>
              <a:t>Self-Service</a:t>
            </a:r>
          </a:p>
          <a:p>
            <a:pPr lvl="7"/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ops model</a:t>
            </a:r>
          </a:p>
          <a:p>
            <a:pPr lvl="7"/>
            <a:r>
              <a:rPr lang="en-US" dirty="0">
                <a:solidFill>
                  <a:schemeClr val="bg1"/>
                </a:solidFill>
              </a:rPr>
              <a:t> -Customer PRs to repo</a:t>
            </a:r>
          </a:p>
          <a:p>
            <a:pPr lvl="7"/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Webhook calls to Agent</a:t>
            </a:r>
          </a:p>
          <a:p>
            <a:pPr lvl="7"/>
            <a:r>
              <a:rPr lang="en-US" dirty="0">
                <a:solidFill>
                  <a:schemeClr val="bg1"/>
                </a:solidFill>
              </a:rPr>
              <a:t> -Agent integrates with Kong Admin API</a:t>
            </a:r>
          </a:p>
        </p:txBody>
      </p:sp>
      <p:cxnSp>
        <p:nvCxnSpPr>
          <p:cNvPr id="11" name="Google Shape;78;p20">
            <a:extLst>
              <a:ext uri="{FF2B5EF4-FFF2-40B4-BE49-F238E27FC236}">
                <a16:creationId xmlns:a16="http://schemas.microsoft.com/office/drawing/2014/main" id="{34807547-8D44-8C46-AC1D-46795116F22D}"/>
              </a:ext>
            </a:extLst>
          </p:cNvPr>
          <p:cNvCxnSpPr>
            <a:cxnSpLocks/>
          </p:cNvCxnSpPr>
          <p:nvPr/>
        </p:nvCxnSpPr>
        <p:spPr>
          <a:xfrm>
            <a:off x="871764" y="3562350"/>
            <a:ext cx="0" cy="6858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Down Arrow 11">
            <a:extLst>
              <a:ext uri="{FF2B5EF4-FFF2-40B4-BE49-F238E27FC236}">
                <a16:creationId xmlns:a16="http://schemas.microsoft.com/office/drawing/2014/main" id="{F0D566AF-43C9-064C-A027-37479C898215}"/>
              </a:ext>
            </a:extLst>
          </p:cNvPr>
          <p:cNvSpPr/>
          <p:nvPr/>
        </p:nvSpPr>
        <p:spPr>
          <a:xfrm>
            <a:off x="1676400" y="1733550"/>
            <a:ext cx="381000" cy="457200"/>
          </a:xfrm>
          <a:prstGeom prst="downArrow">
            <a:avLst/>
          </a:prstGeom>
          <a:solidFill>
            <a:srgbClr val="4A86E8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B122A82D-3E43-8F4E-880C-454B87790B9D}"/>
              </a:ext>
            </a:extLst>
          </p:cNvPr>
          <p:cNvSpPr/>
          <p:nvPr/>
        </p:nvSpPr>
        <p:spPr>
          <a:xfrm>
            <a:off x="1676400" y="2683021"/>
            <a:ext cx="381000" cy="457200"/>
          </a:xfrm>
          <a:prstGeom prst="downArrow">
            <a:avLst/>
          </a:prstGeom>
          <a:solidFill>
            <a:srgbClr val="4A86E8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5BE706-C89F-CD47-9456-2989DF0E28A1}"/>
              </a:ext>
            </a:extLst>
          </p:cNvPr>
          <p:cNvSpPr/>
          <p:nvPr/>
        </p:nvSpPr>
        <p:spPr>
          <a:xfrm>
            <a:off x="4953000" y="1420921"/>
            <a:ext cx="3124200" cy="2819400"/>
          </a:xfrm>
          <a:prstGeom prst="rect">
            <a:avLst/>
          </a:prstGeom>
          <a:ln>
            <a:solidFill>
              <a:srgbClr val="4A86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2589026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02140" y="501919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Kong Resource Abstractions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D4D8279-C1EE-AD4B-AF40-54006E4226E1}"/>
              </a:ext>
            </a:extLst>
          </p:cNvPr>
          <p:cNvSpPr txBox="1">
            <a:spLocks/>
          </p:cNvSpPr>
          <p:nvPr/>
        </p:nvSpPr>
        <p:spPr>
          <a:xfrm>
            <a:off x="914400" y="1200150"/>
            <a:ext cx="7704954" cy="37031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4"/>
            <a:endParaRPr lang="en-US" sz="2000" dirty="0">
              <a:solidFill>
                <a:srgbClr val="4A86E8"/>
              </a:solidFill>
            </a:endParaRPr>
          </a:p>
          <a:p>
            <a:pPr lvl="4"/>
            <a:r>
              <a:rPr lang="en-US" sz="2000" dirty="0">
                <a:solidFill>
                  <a:srgbClr val="4A86E8"/>
                </a:solidFill>
              </a:rPr>
              <a:t>Requirements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lvl="4"/>
            <a:r>
              <a:rPr lang="en-US" sz="1600" dirty="0">
                <a:solidFill>
                  <a:schemeClr val="bg1"/>
                </a:solidFill>
              </a:rPr>
              <a:t>    Namespace</a:t>
            </a:r>
          </a:p>
          <a:p>
            <a:pPr lvl="8"/>
            <a:r>
              <a:rPr lang="en-US" sz="1600" dirty="0">
                <a:solidFill>
                  <a:schemeClr val="bg1"/>
                </a:solidFill>
              </a:rPr>
              <a:t>    Service level owner email</a:t>
            </a:r>
          </a:p>
          <a:p>
            <a:pPr lvl="8"/>
            <a:r>
              <a:rPr lang="en-US" sz="1600" dirty="0">
                <a:solidFill>
                  <a:schemeClr val="bg1"/>
                </a:solidFill>
              </a:rPr>
              <a:t>    Team distribution list email</a:t>
            </a:r>
          </a:p>
          <a:p>
            <a:pPr lvl="8"/>
            <a:r>
              <a:rPr lang="en-US" sz="1600" dirty="0">
                <a:solidFill>
                  <a:schemeClr val="bg1"/>
                </a:solidFill>
              </a:rPr>
              <a:t>    Access Control</a:t>
            </a:r>
          </a:p>
          <a:p>
            <a:pPr lvl="8"/>
            <a:r>
              <a:rPr lang="en-US" sz="1600" dirty="0">
                <a:solidFill>
                  <a:schemeClr val="bg1"/>
                </a:solidFill>
              </a:rPr>
              <a:t>    Internal ID</a:t>
            </a:r>
          </a:p>
          <a:p>
            <a:pPr marL="571500" lvl="8"/>
            <a:r>
              <a:rPr lang="en-US" sz="2000" dirty="0">
                <a:solidFill>
                  <a:schemeClr val="bg1"/>
                </a:solidFill>
              </a:rPr>
              <a:t>		</a:t>
            </a:r>
          </a:p>
          <a:p>
            <a:pPr lvl="4"/>
            <a:r>
              <a:rPr lang="en-US" sz="2000" dirty="0">
                <a:solidFill>
                  <a:srgbClr val="4A86E8"/>
                </a:solidFill>
              </a:rPr>
              <a:t>Components</a:t>
            </a:r>
          </a:p>
          <a:p>
            <a:pPr lvl="5"/>
            <a:r>
              <a:rPr lang="en-US" sz="1600" dirty="0">
                <a:solidFill>
                  <a:schemeClr val="bg1"/>
                </a:solidFill>
              </a:rPr>
              <a:t>    Namespace resource</a:t>
            </a:r>
          </a:p>
          <a:p>
            <a:pPr lvl="5"/>
            <a:r>
              <a:rPr lang="en-US" sz="1600" dirty="0">
                <a:solidFill>
                  <a:schemeClr val="bg1"/>
                </a:solidFill>
              </a:rPr>
              <a:t>    Proxy resource </a:t>
            </a:r>
          </a:p>
          <a:p>
            <a:pPr lvl="4"/>
            <a:endParaRPr lang="en-US" sz="2000" dirty="0"/>
          </a:p>
        </p:txBody>
      </p:sp>
      <p:cxnSp>
        <p:nvCxnSpPr>
          <p:cNvPr id="5" name="Google Shape;78;p20">
            <a:extLst>
              <a:ext uri="{FF2B5EF4-FFF2-40B4-BE49-F238E27FC236}">
                <a16:creationId xmlns:a16="http://schemas.microsoft.com/office/drawing/2014/main" id="{1D8CA8DB-92CC-754D-9565-0A691EBD8EFE}"/>
              </a:ext>
            </a:extLst>
          </p:cNvPr>
          <p:cNvCxnSpPr>
            <a:cxnSpLocks/>
          </p:cNvCxnSpPr>
          <p:nvPr/>
        </p:nvCxnSpPr>
        <p:spPr>
          <a:xfrm>
            <a:off x="1066800" y="3714750"/>
            <a:ext cx="0" cy="4572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78;p20">
            <a:extLst>
              <a:ext uri="{FF2B5EF4-FFF2-40B4-BE49-F238E27FC236}">
                <a16:creationId xmlns:a16="http://schemas.microsoft.com/office/drawing/2014/main" id="{EF83C6BB-E2EE-7E43-823B-8690F92809A6}"/>
              </a:ext>
            </a:extLst>
          </p:cNvPr>
          <p:cNvCxnSpPr>
            <a:cxnSpLocks/>
          </p:cNvCxnSpPr>
          <p:nvPr/>
        </p:nvCxnSpPr>
        <p:spPr>
          <a:xfrm>
            <a:off x="1066800" y="1885950"/>
            <a:ext cx="0" cy="12192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1946AA-A1E0-F544-9D8E-132F84BC74FB}"/>
              </a:ext>
            </a:extLst>
          </p:cNvPr>
          <p:cNvSpPr txBox="1"/>
          <p:nvPr/>
        </p:nvSpPr>
        <p:spPr>
          <a:xfrm>
            <a:off x="4419600" y="1443319"/>
            <a:ext cx="3712943" cy="3139321"/>
          </a:xfrm>
          <a:prstGeom prst="rect">
            <a:avLst/>
          </a:prstGeom>
          <a:noFill/>
          <a:ln>
            <a:solidFill>
              <a:srgbClr val="4A86E8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"</a:t>
            </a:r>
            <a:r>
              <a:rPr lang="en-US" sz="1100" b="1" dirty="0">
                <a:solidFill>
                  <a:schemeClr val="bg1"/>
                </a:solidFill>
              </a:rPr>
              <a:t>kind</a:t>
            </a:r>
            <a:r>
              <a:rPr lang="en-US" sz="1100" dirty="0">
                <a:solidFill>
                  <a:schemeClr val="bg1"/>
                </a:solidFill>
              </a:rPr>
              <a:t>” : "gateway-namespace",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"</a:t>
            </a:r>
            <a:r>
              <a:rPr lang="en-US" sz="1100" b="1" dirty="0">
                <a:solidFill>
                  <a:schemeClr val="bg1"/>
                </a:solidFill>
              </a:rPr>
              <a:t>action</a:t>
            </a:r>
            <a:r>
              <a:rPr lang="en-US" sz="1100" dirty="0">
                <a:solidFill>
                  <a:schemeClr val="bg1"/>
                </a:solidFill>
              </a:rPr>
              <a:t>” : "create",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"</a:t>
            </a:r>
            <a:r>
              <a:rPr lang="en-US" sz="1100" b="1" dirty="0">
                <a:solidFill>
                  <a:schemeClr val="bg1"/>
                </a:solidFill>
              </a:rPr>
              <a:t>spec</a:t>
            </a:r>
            <a:r>
              <a:rPr lang="en-US" sz="1100" dirty="0">
                <a:solidFill>
                  <a:schemeClr val="bg1"/>
                </a:solidFill>
              </a:rPr>
              <a:t>” : {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>
                <a:solidFill>
                  <a:schemeClr val="bg1"/>
                </a:solidFill>
              </a:rPr>
              <a:t>id</a:t>
            </a:r>
            <a:r>
              <a:rPr lang="en-US" sz="1100" dirty="0">
                <a:solidFill>
                  <a:schemeClr val="bg1"/>
                </a:solidFill>
              </a:rPr>
              <a:t>” : "</a:t>
            </a:r>
            <a:r>
              <a:rPr lang="en-US" sz="1100" dirty="0" err="1">
                <a:solidFill>
                  <a:schemeClr val="bg1"/>
                </a:solidFill>
              </a:rPr>
              <a:t>xxxxxxxx-xxxx-xxxx-xxxx-xxxxxxxxxxxx</a:t>
            </a:r>
            <a:r>
              <a:rPr lang="en-US" sz="1100" dirty="0">
                <a:solidFill>
                  <a:schemeClr val="bg1"/>
                </a:solidFill>
              </a:rPr>
              <a:t>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>
                <a:solidFill>
                  <a:schemeClr val="bg1"/>
                </a:solidFill>
              </a:rPr>
              <a:t>namespace</a:t>
            </a:r>
            <a:r>
              <a:rPr lang="en-US" sz="1100" dirty="0">
                <a:solidFill>
                  <a:schemeClr val="bg1"/>
                </a:solidFill>
              </a:rPr>
              <a:t>” : "</a:t>
            </a:r>
            <a:r>
              <a:rPr lang="en-US" sz="1100" dirty="0" err="1">
                <a:solidFill>
                  <a:schemeClr val="bg1"/>
                </a:solidFill>
              </a:rPr>
              <a:t>kong.summit.consumer</a:t>
            </a:r>
            <a:r>
              <a:rPr lang="en-US" sz="1100" dirty="0">
                <a:solidFill>
                  <a:schemeClr val="bg1"/>
                </a:solidFill>
              </a:rPr>
              <a:t>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 err="1">
                <a:solidFill>
                  <a:schemeClr val="bg1"/>
                </a:solidFill>
              </a:rPr>
              <a:t>sloEmail</a:t>
            </a:r>
            <a:r>
              <a:rPr lang="en-US" sz="1100" dirty="0">
                <a:solidFill>
                  <a:schemeClr val="bg1"/>
                </a:solidFill>
              </a:rPr>
              <a:t>” : "</a:t>
            </a:r>
            <a:r>
              <a:rPr lang="en-US" sz="1100" dirty="0" err="1">
                <a:solidFill>
                  <a:schemeClr val="bg1"/>
                </a:solidFill>
              </a:rPr>
              <a:t>my.email@example.com</a:t>
            </a:r>
            <a:r>
              <a:rPr lang="en-US" sz="1100" dirty="0">
                <a:solidFill>
                  <a:schemeClr val="bg1"/>
                </a:solidFill>
              </a:rPr>
              <a:t>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 err="1">
                <a:solidFill>
                  <a:schemeClr val="bg1"/>
                </a:solidFill>
              </a:rPr>
              <a:t>teamEmailDL</a:t>
            </a:r>
            <a:r>
              <a:rPr lang="en-US" sz="1100" dirty="0">
                <a:solidFill>
                  <a:schemeClr val="bg1"/>
                </a:solidFill>
              </a:rPr>
              <a:t>” : "</a:t>
            </a:r>
            <a:r>
              <a:rPr lang="en-US" sz="1100" dirty="0" err="1">
                <a:solidFill>
                  <a:schemeClr val="bg1"/>
                </a:solidFill>
              </a:rPr>
              <a:t>my.team.dl@example.com</a:t>
            </a:r>
            <a:r>
              <a:rPr lang="en-US" sz="1100" dirty="0">
                <a:solidFill>
                  <a:schemeClr val="bg1"/>
                </a:solidFill>
              </a:rPr>
              <a:t>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 err="1">
                <a:solidFill>
                  <a:schemeClr val="bg1"/>
                </a:solidFill>
              </a:rPr>
              <a:t>accessControl</a:t>
            </a:r>
            <a:r>
              <a:rPr lang="en-US" sz="1100" dirty="0">
                <a:solidFill>
                  <a:schemeClr val="bg1"/>
                </a:solidFill>
              </a:rPr>
              <a:t>” : "REDACTED",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 err="1">
                <a:solidFill>
                  <a:schemeClr val="bg1"/>
                </a:solidFill>
              </a:rPr>
              <a:t>internalID</a:t>
            </a:r>
            <a:r>
              <a:rPr lang="en-US" sz="1100" dirty="0">
                <a:solidFill>
                  <a:schemeClr val="bg1"/>
                </a:solidFill>
              </a:rPr>
              <a:t>” : "REDACTED"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},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"</a:t>
            </a:r>
            <a:r>
              <a:rPr lang="en-US" sz="1100" b="1" dirty="0">
                <a:solidFill>
                  <a:schemeClr val="bg1"/>
                </a:solidFill>
              </a:rPr>
              <a:t>metadata</a:t>
            </a:r>
            <a:r>
              <a:rPr lang="en-US" sz="1100" dirty="0">
                <a:solidFill>
                  <a:schemeClr val="bg1"/>
                </a:solidFill>
              </a:rPr>
              <a:t>” : {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"</a:t>
            </a:r>
            <a:r>
              <a:rPr lang="en-US" sz="1100" b="1" dirty="0">
                <a:solidFill>
                  <a:schemeClr val="bg1"/>
                </a:solidFill>
              </a:rPr>
              <a:t>tags</a:t>
            </a:r>
            <a:r>
              <a:rPr lang="en-US" sz="1100" dirty="0">
                <a:solidFill>
                  <a:schemeClr val="bg1"/>
                </a:solidFill>
              </a:rPr>
              <a:t>” : [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"Kong Summit 2019",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   "Example Tag"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  ]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}</a:t>
            </a:r>
          </a:p>
          <a:p>
            <a:r>
              <a:rPr lang="en-US" sz="11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413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02140" y="501919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Self-Service Ops Flow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0EA5B2-1DB7-DF4A-AD29-46824F1BA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089147"/>
              </p:ext>
            </p:extLst>
          </p:nvPr>
        </p:nvGraphicFramePr>
        <p:xfrm>
          <a:off x="1539245" y="763266"/>
          <a:ext cx="5924658" cy="387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EC0B82-CAA6-0A4D-AAEB-9019DCA4D90A}"/>
              </a:ext>
            </a:extLst>
          </p:cNvPr>
          <p:cNvSpPr txBox="1"/>
          <p:nvPr/>
        </p:nvSpPr>
        <p:spPr>
          <a:xfrm>
            <a:off x="3717011" y="2436940"/>
            <a:ext cx="1664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Feedback 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61E2C-752E-1448-9B02-E13C59687C46}"/>
              </a:ext>
            </a:extLst>
          </p:cNvPr>
          <p:cNvSpPr txBox="1"/>
          <p:nvPr/>
        </p:nvSpPr>
        <p:spPr>
          <a:xfrm>
            <a:off x="5763093" y="3090448"/>
            <a:ext cx="166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Github</a:t>
            </a:r>
            <a:r>
              <a:rPr lang="en-US" sz="1600" dirty="0">
                <a:solidFill>
                  <a:schemeClr val="bg1"/>
                </a:solidFill>
              </a:rPr>
              <a:t> Webhook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2436979-58FD-724F-A363-20B03A3735FD}"/>
              </a:ext>
            </a:extLst>
          </p:cNvPr>
          <p:cNvSpPr/>
          <p:nvPr/>
        </p:nvSpPr>
        <p:spPr>
          <a:xfrm rot="1013917">
            <a:off x="3522569" y="2829296"/>
            <a:ext cx="1938548" cy="423241"/>
          </a:xfrm>
          <a:prstGeom prst="rightArrow">
            <a:avLst>
              <a:gd name="adj1" fmla="val 60000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B2B28-BBBF-E047-A2C0-7DA5BFA2031A}"/>
              </a:ext>
            </a:extLst>
          </p:cNvPr>
          <p:cNvSpPr/>
          <p:nvPr/>
        </p:nvSpPr>
        <p:spPr>
          <a:xfrm>
            <a:off x="5938287" y="4171950"/>
            <a:ext cx="2326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Call to Kong Admin API</a:t>
            </a:r>
          </a:p>
        </p:txBody>
      </p:sp>
    </p:spTree>
    <p:extLst>
      <p:ext uri="{BB962C8B-B14F-4D97-AF65-F5344CB8AC3E}">
        <p14:creationId xmlns:p14="http://schemas.microsoft.com/office/powerpoint/2010/main" val="150544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Results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5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Progress of our Ongoing Journey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7375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02140" y="501919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Dev Ops Self-Service Adoption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92453-7F82-954A-8B91-405F645A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81150"/>
            <a:ext cx="6934200" cy="230609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775823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9675A997-6C5D-CA40-B692-1A6BFEDA022C}"/>
              </a:ext>
            </a:extLst>
          </p:cNvPr>
          <p:cNvSpPr txBox="1">
            <a:spLocks/>
          </p:cNvSpPr>
          <p:nvPr/>
        </p:nvSpPr>
        <p:spPr>
          <a:xfrm>
            <a:off x="702140" y="501919"/>
            <a:ext cx="615586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Comprehensive Improvements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005F2-429D-2F41-BC93-EA22F16C6727}"/>
              </a:ext>
            </a:extLst>
          </p:cNvPr>
          <p:cNvSpPr/>
          <p:nvPr/>
        </p:nvSpPr>
        <p:spPr>
          <a:xfrm>
            <a:off x="914400" y="1473965"/>
            <a:ext cx="50292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 indent="0">
              <a:buNone/>
            </a:pPr>
            <a:r>
              <a:rPr lang="en-US" dirty="0">
                <a:solidFill>
                  <a:schemeClr val="bg1"/>
                </a:solidFill>
              </a:rPr>
              <a:t>&gt;80% Reduction in Gateway Overhead compared with existing solution</a:t>
            </a:r>
          </a:p>
          <a:p>
            <a:pPr lvl="4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dirty="0">
                <a:solidFill>
                  <a:schemeClr val="bg1"/>
                </a:solidFill>
              </a:rPr>
              <a:t>&gt;95% cost reduction (operational efficiency, licensing costs)</a:t>
            </a:r>
          </a:p>
          <a:p>
            <a:pPr lvl="4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4"/>
            <a:r>
              <a:rPr lang="en-US" dirty="0">
                <a:solidFill>
                  <a:schemeClr val="bg1"/>
                </a:solidFill>
              </a:rPr>
              <a:t>&gt;85% reduction in operations staffing</a:t>
            </a:r>
          </a:p>
          <a:p>
            <a:pPr lvl="4"/>
            <a:endParaRPr lang="en-US" dirty="0">
              <a:solidFill>
                <a:schemeClr val="bg1"/>
              </a:solidFill>
            </a:endParaRPr>
          </a:p>
          <a:p>
            <a:pPr lvl="4"/>
            <a:r>
              <a:rPr lang="en-US" dirty="0">
                <a:solidFill>
                  <a:srgbClr val="FF0000"/>
                </a:solidFill>
              </a:rPr>
              <a:t>2 Engineers supporting 300k Employees </a:t>
            </a:r>
          </a:p>
          <a:p>
            <a:pPr lvl="4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dirty="0">
                <a:solidFill>
                  <a:schemeClr val="bg1"/>
                </a:solidFill>
              </a:rPr>
              <a:t>Currently serving ~10% of all UHG API Traffic</a:t>
            </a:r>
          </a:p>
          <a:p>
            <a:pPr lvl="4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4" indent="0">
              <a:buNone/>
            </a:pPr>
            <a:r>
              <a:rPr lang="en-US" dirty="0">
                <a:solidFill>
                  <a:schemeClr val="bg1"/>
                </a:solidFill>
              </a:rPr>
              <a:t>Extensibility of Kong has provided the means to support many custom use cases within Optum</a:t>
            </a:r>
          </a:p>
        </p:txBody>
      </p:sp>
      <p:pic>
        <p:nvPicPr>
          <p:cNvPr id="4" name="Picture 2" descr="10KB Payload Tests">
            <a:extLst>
              <a:ext uri="{FF2B5EF4-FFF2-40B4-BE49-F238E27FC236}">
                <a16:creationId xmlns:a16="http://schemas.microsoft.com/office/drawing/2014/main" id="{BB40D306-2BA9-C24F-9A24-C903A4EC2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6" r="15126"/>
          <a:stretch/>
        </p:blipFill>
        <p:spPr bwMode="auto">
          <a:xfrm>
            <a:off x="7239000" y="742950"/>
            <a:ext cx="1105076" cy="386715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7CCFE8A9-62FA-5B40-ABDF-8A249DBFD6DD}"/>
              </a:ext>
            </a:extLst>
          </p:cNvPr>
          <p:cNvSpPr/>
          <p:nvPr/>
        </p:nvSpPr>
        <p:spPr>
          <a:xfrm rot="16200000">
            <a:off x="6705600" y="2952750"/>
            <a:ext cx="304800" cy="1524000"/>
          </a:xfrm>
          <a:prstGeom prst="downArrow">
            <a:avLst/>
          </a:prstGeom>
          <a:solidFill>
            <a:srgbClr val="4A86E8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F2F69-A3F0-F242-94EE-8BB2B71E4241}"/>
              </a:ext>
            </a:extLst>
          </p:cNvPr>
          <p:cNvSpPr/>
          <p:nvPr/>
        </p:nvSpPr>
        <p:spPr>
          <a:xfrm>
            <a:off x="4739301" y="3254572"/>
            <a:ext cx="2481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Kong’s superior performance</a:t>
            </a:r>
          </a:p>
        </p:txBody>
      </p:sp>
    </p:spTree>
    <p:extLst>
      <p:ext uri="{BB962C8B-B14F-4D97-AF65-F5344CB8AC3E}">
        <p14:creationId xmlns:p14="http://schemas.microsoft.com/office/powerpoint/2010/main" val="413332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1143000" y="666750"/>
            <a:ext cx="7086600" cy="382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Optum’s Gateway Solution, Late 2017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4051D8"/>
                </a:solidFill>
                <a:latin typeface="Roboto"/>
                <a:ea typeface="Roboto"/>
                <a:cs typeface="Roboto"/>
                <a:sym typeface="Roboto"/>
              </a:rPr>
              <a:t>Vendor Product Gateway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   Primary UHG Gateway solution since 2014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Roboto Light"/>
                <a:ea typeface="Roboto Light"/>
                <a:sym typeface="Roboto Light"/>
              </a:rPr>
              <a:t>     Stability Issues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Roboto Light"/>
                <a:ea typeface="Roboto Light"/>
                <a:sym typeface="Roboto Light"/>
              </a:rPr>
              <a:t>     Scalability Issues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Roboto Light"/>
                <a:ea typeface="Roboto Light"/>
                <a:sym typeface="Roboto Light"/>
              </a:rPr>
              <a:t>     Poor Performance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Roboto Light"/>
                <a:ea typeface="Roboto Light"/>
                <a:sym typeface="Roboto Light"/>
              </a:rPr>
              <a:t>     Low Supportability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Roboto Light"/>
                <a:ea typeface="Roboto Light"/>
                <a:sym typeface="Roboto Light"/>
              </a:rPr>
              <a:t>     High Operating Costs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Roboto Light"/>
                <a:ea typeface="Roboto Light"/>
                <a:sym typeface="Roboto Light"/>
              </a:rPr>
              <a:t>         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6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" name="Google Shape;78;p20">
            <a:extLst>
              <a:ext uri="{FF2B5EF4-FFF2-40B4-BE49-F238E27FC236}">
                <a16:creationId xmlns:a16="http://schemas.microsoft.com/office/drawing/2014/main" id="{726E4078-E09F-634C-BC4F-9A3271829CC4}"/>
              </a:ext>
            </a:extLst>
          </p:cNvPr>
          <p:cNvCxnSpPr>
            <a:cxnSpLocks/>
          </p:cNvCxnSpPr>
          <p:nvPr/>
        </p:nvCxnSpPr>
        <p:spPr>
          <a:xfrm>
            <a:off x="1237119" y="2114550"/>
            <a:ext cx="0" cy="20574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276400" y="2779742"/>
            <a:ext cx="59478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0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“How can we, as a large enterprise, have confidence in Open Source products?”</a:t>
            </a:r>
            <a:endParaRPr sz="30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37350" y="1208625"/>
            <a:ext cx="68541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Question</a:t>
            </a:r>
            <a:endParaRPr sz="4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2669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5">
            <a:extLst>
              <a:ext uri="{FF2B5EF4-FFF2-40B4-BE49-F238E27FC236}">
                <a16:creationId xmlns:a16="http://schemas.microsoft.com/office/drawing/2014/main" id="{DDB0DFA4-40E9-DF4C-AAF9-F01602397E54}"/>
              </a:ext>
            </a:extLst>
          </p:cNvPr>
          <p:cNvSpPr txBox="1">
            <a:spLocks/>
          </p:cNvSpPr>
          <p:nvPr/>
        </p:nvSpPr>
        <p:spPr>
          <a:xfrm>
            <a:off x="755297" y="692602"/>
            <a:ext cx="6854100" cy="65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Our Answer</a:t>
            </a: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74FDB577-E900-864C-9C17-EC814F0CA8C5}"/>
              </a:ext>
            </a:extLst>
          </p:cNvPr>
          <p:cNvSpPr txBox="1">
            <a:spLocks/>
          </p:cNvSpPr>
          <p:nvPr/>
        </p:nvSpPr>
        <p:spPr>
          <a:xfrm>
            <a:off x="1219200" y="1344210"/>
            <a:ext cx="6613005" cy="328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Cultivate Internal Experts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Engage with the Community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Contribute Back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Offer a Product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DevOps Enablement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Good Docs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Higher Quality Integrations</a:t>
            </a:r>
            <a:endParaRPr lang="en-US"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</a:p>
        </p:txBody>
      </p:sp>
      <p:cxnSp>
        <p:nvCxnSpPr>
          <p:cNvPr id="14" name="Google Shape;115;p24">
            <a:extLst>
              <a:ext uri="{FF2B5EF4-FFF2-40B4-BE49-F238E27FC236}">
                <a16:creationId xmlns:a16="http://schemas.microsoft.com/office/drawing/2014/main" id="{A99D4783-6243-3442-ACCB-3777E8165686}"/>
              </a:ext>
            </a:extLst>
          </p:cNvPr>
          <p:cNvCxnSpPr>
            <a:cxnSpLocks/>
          </p:cNvCxnSpPr>
          <p:nvPr/>
        </p:nvCxnSpPr>
        <p:spPr>
          <a:xfrm>
            <a:off x="1059388" y="1515060"/>
            <a:ext cx="0" cy="3114089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6615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38" y="2167325"/>
            <a:ext cx="4344924" cy="80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585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EC0CFD-FC5E-C843-B4CA-ACEA6976EB13}"/>
              </a:ext>
            </a:extLst>
          </p:cNvPr>
          <p:cNvSpPr/>
          <p:nvPr/>
        </p:nvSpPr>
        <p:spPr>
          <a:xfrm>
            <a:off x="838200" y="634212"/>
            <a:ext cx="7391400" cy="4071138"/>
          </a:xfrm>
          <a:prstGeom prst="rect">
            <a:avLst/>
          </a:prstGeom>
          <a:ln w="12700">
            <a:solidFill>
              <a:srgbClr val="4A86E8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140;p28">
            <a:extLst>
              <a:ext uri="{FF2B5EF4-FFF2-40B4-BE49-F238E27FC236}">
                <a16:creationId xmlns:a16="http://schemas.microsoft.com/office/drawing/2014/main" id="{5E79812E-5C75-774A-8798-D50E8D69404E}"/>
              </a:ext>
            </a:extLst>
          </p:cNvPr>
          <p:cNvSpPr txBox="1">
            <a:spLocks/>
          </p:cNvSpPr>
          <p:nvPr/>
        </p:nvSpPr>
        <p:spPr>
          <a:xfrm>
            <a:off x="964938" y="548525"/>
            <a:ext cx="6735744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Optum’s Modernization Movement</a:t>
            </a:r>
          </a:p>
        </p:txBody>
      </p:sp>
      <p:sp>
        <p:nvSpPr>
          <p:cNvPr id="29" name="Google Shape;143;p28">
            <a:extLst>
              <a:ext uri="{FF2B5EF4-FFF2-40B4-BE49-F238E27FC236}">
                <a16:creationId xmlns:a16="http://schemas.microsoft.com/office/drawing/2014/main" id="{F99C9FC3-D707-AF43-ACD8-8119DA9BA108}"/>
              </a:ext>
            </a:extLst>
          </p:cNvPr>
          <p:cNvSpPr txBox="1">
            <a:spLocks/>
          </p:cNvSpPr>
          <p:nvPr/>
        </p:nvSpPr>
        <p:spPr>
          <a:xfrm>
            <a:off x="952500" y="1581150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Invest in Open Source!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organizational change in mindset, as both a top-down and bottom-up initiative.</a:t>
            </a:r>
          </a:p>
        </p:txBody>
      </p:sp>
      <p:cxnSp>
        <p:nvCxnSpPr>
          <p:cNvPr id="34" name="Google Shape;78;p20">
            <a:extLst>
              <a:ext uri="{FF2B5EF4-FFF2-40B4-BE49-F238E27FC236}">
                <a16:creationId xmlns:a16="http://schemas.microsoft.com/office/drawing/2014/main" id="{812EF0EC-AFD7-AE4D-8B6D-45EE29F3B69B}"/>
              </a:ext>
            </a:extLst>
          </p:cNvPr>
          <p:cNvCxnSpPr>
            <a:cxnSpLocks/>
          </p:cNvCxnSpPr>
          <p:nvPr/>
        </p:nvCxnSpPr>
        <p:spPr>
          <a:xfrm>
            <a:off x="1293383" y="2951409"/>
            <a:ext cx="0" cy="1497006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93;p22">
            <a:extLst>
              <a:ext uri="{FF2B5EF4-FFF2-40B4-BE49-F238E27FC236}">
                <a16:creationId xmlns:a16="http://schemas.microsoft.com/office/drawing/2014/main" id="{B2B26508-E2A7-5143-8F9D-7F6F924B364E}"/>
              </a:ext>
            </a:extLst>
          </p:cNvPr>
          <p:cNvSpPr txBox="1">
            <a:spLocks/>
          </p:cNvSpPr>
          <p:nvPr/>
        </p:nvSpPr>
        <p:spPr>
          <a:xfrm>
            <a:off x="1407684" y="2752484"/>
            <a:ext cx="3390898" cy="169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Engineers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Architects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Legal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Security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Sr. Executives</a:t>
            </a:r>
          </a:p>
        </p:txBody>
      </p:sp>
      <p:sp>
        <p:nvSpPr>
          <p:cNvPr id="51" name="Google Shape;143;p28">
            <a:extLst>
              <a:ext uri="{FF2B5EF4-FFF2-40B4-BE49-F238E27FC236}">
                <a16:creationId xmlns:a16="http://schemas.microsoft.com/office/drawing/2014/main" id="{A806A381-5FB4-A544-AAA9-641EC030F114}"/>
              </a:ext>
            </a:extLst>
          </p:cNvPr>
          <p:cNvSpPr txBox="1">
            <a:spLocks/>
          </p:cNvSpPr>
          <p:nvPr/>
        </p:nvSpPr>
        <p:spPr>
          <a:xfrm>
            <a:off x="951491" y="2473868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Supported By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AADDA-7C2A-E34C-AB0A-7D922BB9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1922242"/>
            <a:ext cx="3522105" cy="2350791"/>
          </a:xfrm>
          <a:prstGeom prst="rect">
            <a:avLst/>
          </a:prstGeom>
          <a:ln>
            <a:solidFill>
              <a:srgbClr val="4A86E8"/>
            </a:solidFill>
          </a:ln>
        </p:spPr>
      </p:pic>
    </p:spTree>
    <p:extLst>
      <p:ext uri="{BB962C8B-B14F-4D97-AF65-F5344CB8AC3E}">
        <p14:creationId xmlns:p14="http://schemas.microsoft.com/office/powerpoint/2010/main" val="372699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762000" y="669914"/>
            <a:ext cx="5440344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Gateway Selection Criteria</a:t>
            </a:r>
            <a:endParaRPr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2"/>
          </p:nvPr>
        </p:nvSpPr>
        <p:spPr>
          <a:xfrm>
            <a:off x="762000" y="1674450"/>
            <a:ext cx="3213000" cy="16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b="1" dirty="0">
                <a:solidFill>
                  <a:srgbClr val="4051D8">
                    <a:alpha val="99000"/>
                  </a:srgbClr>
                </a:solidFill>
                <a:latin typeface="Roboto"/>
                <a:ea typeface="Roboto"/>
              </a:rPr>
              <a:t>Open Source vs Proprietary</a:t>
            </a:r>
          </a:p>
          <a:p>
            <a:pPr lvl="1"/>
            <a:endParaRPr lang="en-US" b="1" dirty="0">
              <a:solidFill>
                <a:srgbClr val="4051D8">
                  <a:alpha val="99000"/>
                </a:srgbClr>
              </a:solidFill>
              <a:latin typeface="Roboto"/>
              <a:ea typeface="Roboto"/>
            </a:endParaRP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Avoid vendor lock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Licensing management/cost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Extensibility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43;p28">
            <a:extLst>
              <a:ext uri="{FF2B5EF4-FFF2-40B4-BE49-F238E27FC236}">
                <a16:creationId xmlns:a16="http://schemas.microsoft.com/office/drawing/2014/main" id="{E8A41E9B-FEA8-184C-A878-937D12BC4AAE}"/>
              </a:ext>
            </a:extLst>
          </p:cNvPr>
          <p:cNvSpPr txBox="1">
            <a:spLocks/>
          </p:cNvSpPr>
          <p:nvPr/>
        </p:nvSpPr>
        <p:spPr>
          <a:xfrm>
            <a:off x="3211426" y="1681465"/>
            <a:ext cx="2732174" cy="16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b="1" dirty="0">
                <a:solidFill>
                  <a:srgbClr val="4051D8">
                    <a:alpha val="99000"/>
                  </a:srgbClr>
                </a:solidFill>
                <a:latin typeface="Roboto"/>
                <a:ea typeface="Roboto"/>
              </a:rPr>
              <a:t>Stateless vs Stateful</a:t>
            </a:r>
          </a:p>
          <a:p>
            <a:pPr lvl="1"/>
            <a:endParaRPr lang="en-US" sz="1200" dirty="0">
              <a:solidFill>
                <a:schemeClr val="lt1"/>
              </a:solidFill>
              <a:latin typeface="Roboto Light"/>
              <a:ea typeface="Roboto Light"/>
            </a:endParaRP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Ease of scale and replication 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Automated build and deployments 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Decreased recovery time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Federated DevOps model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3;p28">
            <a:extLst>
              <a:ext uri="{FF2B5EF4-FFF2-40B4-BE49-F238E27FC236}">
                <a16:creationId xmlns:a16="http://schemas.microsoft.com/office/drawing/2014/main" id="{66973D7C-896F-1648-874A-B806D818526A}"/>
              </a:ext>
            </a:extLst>
          </p:cNvPr>
          <p:cNvSpPr txBox="1">
            <a:spLocks/>
          </p:cNvSpPr>
          <p:nvPr/>
        </p:nvSpPr>
        <p:spPr>
          <a:xfrm>
            <a:off x="5943600" y="1681465"/>
            <a:ext cx="3213000" cy="16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b="1" dirty="0">
                <a:solidFill>
                  <a:srgbClr val="4051D8">
                    <a:alpha val="99000"/>
                  </a:srgbClr>
                </a:solidFill>
                <a:latin typeface="Roboto"/>
                <a:ea typeface="Roboto"/>
              </a:rPr>
              <a:t>Performance</a:t>
            </a:r>
          </a:p>
          <a:p>
            <a:pPr lvl="1"/>
            <a:endParaRPr lang="en-US" b="1" dirty="0">
              <a:solidFill>
                <a:srgbClr val="4051D8">
                  <a:alpha val="99000"/>
                </a:srgbClr>
              </a:solidFill>
              <a:latin typeface="Roboto"/>
              <a:ea typeface="Roboto"/>
            </a:endParaRP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 Asynchronous routing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 Resource efficiency</a:t>
            </a:r>
          </a:p>
          <a:p>
            <a:pPr lvl="2"/>
            <a:r>
              <a:rPr lang="en-US" sz="1200" dirty="0">
                <a:solidFill>
                  <a:schemeClr val="lt1"/>
                </a:solidFill>
                <a:latin typeface="Roboto Light"/>
                <a:ea typeface="Roboto Light"/>
              </a:rPr>
              <a:t>     Higher throughput</a:t>
            </a:r>
          </a:p>
        </p:txBody>
      </p:sp>
      <p:cxnSp>
        <p:nvCxnSpPr>
          <p:cNvPr id="10" name="Google Shape;78;p20">
            <a:extLst>
              <a:ext uri="{FF2B5EF4-FFF2-40B4-BE49-F238E27FC236}">
                <a16:creationId xmlns:a16="http://schemas.microsoft.com/office/drawing/2014/main" id="{87B778C8-68F9-8F4D-80C6-22A8F91A19A2}"/>
              </a:ext>
            </a:extLst>
          </p:cNvPr>
          <p:cNvCxnSpPr>
            <a:cxnSpLocks/>
          </p:cNvCxnSpPr>
          <p:nvPr/>
        </p:nvCxnSpPr>
        <p:spPr>
          <a:xfrm>
            <a:off x="6098570" y="2194459"/>
            <a:ext cx="0" cy="5334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8;p20">
            <a:extLst>
              <a:ext uri="{FF2B5EF4-FFF2-40B4-BE49-F238E27FC236}">
                <a16:creationId xmlns:a16="http://schemas.microsoft.com/office/drawing/2014/main" id="{57DFCB8C-AA6B-F941-8665-F06AC6AA1E2F}"/>
              </a:ext>
            </a:extLst>
          </p:cNvPr>
          <p:cNvCxnSpPr>
            <a:cxnSpLocks/>
          </p:cNvCxnSpPr>
          <p:nvPr/>
        </p:nvCxnSpPr>
        <p:spPr>
          <a:xfrm>
            <a:off x="3311251" y="2194459"/>
            <a:ext cx="0" cy="6858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78;p20">
            <a:extLst>
              <a:ext uri="{FF2B5EF4-FFF2-40B4-BE49-F238E27FC236}">
                <a16:creationId xmlns:a16="http://schemas.microsoft.com/office/drawing/2014/main" id="{BD84B674-9380-5C42-80F0-99B2278BCF76}"/>
              </a:ext>
            </a:extLst>
          </p:cNvPr>
          <p:cNvCxnSpPr>
            <a:cxnSpLocks/>
          </p:cNvCxnSpPr>
          <p:nvPr/>
        </p:nvCxnSpPr>
        <p:spPr>
          <a:xfrm>
            <a:off x="861825" y="2227100"/>
            <a:ext cx="0" cy="5334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8FE21-3DFC-9B4D-9B71-06F2C75888AA}"/>
              </a:ext>
            </a:extLst>
          </p:cNvPr>
          <p:cNvSpPr/>
          <p:nvPr/>
        </p:nvSpPr>
        <p:spPr>
          <a:xfrm>
            <a:off x="685800" y="3105150"/>
            <a:ext cx="7696200" cy="1600200"/>
          </a:xfrm>
          <a:prstGeom prst="rect">
            <a:avLst/>
          </a:prstGeom>
          <a:ln>
            <a:solidFill>
              <a:srgbClr val="4A86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66609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3639125" y="1855150"/>
            <a:ext cx="49746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Organizational Boilerplate</a:t>
            </a:r>
            <a:endParaRPr sz="32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1471200" y="1967225"/>
            <a:ext cx="794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</a:t>
            </a:r>
            <a:endParaRPr sz="72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3698249" y="2978300"/>
            <a:ext cx="4915475" cy="14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Path to a Kong </a:t>
            </a:r>
            <a:r>
              <a:rPr lang="en-US" sz="2400" dirty="0" err="1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PoC</a:t>
            </a:r>
            <a:endParaRPr sz="2400" dirty="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669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8">
            <a:extLst>
              <a:ext uri="{FF2B5EF4-FFF2-40B4-BE49-F238E27FC236}">
                <a16:creationId xmlns:a16="http://schemas.microsoft.com/office/drawing/2014/main" id="{6ABE9523-D110-0F44-8C27-1279FA2DA2A0}"/>
              </a:ext>
            </a:extLst>
          </p:cNvPr>
          <p:cNvSpPr txBox="1">
            <a:spLocks/>
          </p:cNvSpPr>
          <p:nvPr/>
        </p:nvSpPr>
        <p:spPr>
          <a:xfrm>
            <a:off x="773858" y="733050"/>
            <a:ext cx="361141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Google Shape;140;p28">
            <a:extLst>
              <a:ext uri="{FF2B5EF4-FFF2-40B4-BE49-F238E27FC236}">
                <a16:creationId xmlns:a16="http://schemas.microsoft.com/office/drawing/2014/main" id="{AB4143A2-FB75-534E-92E7-60C15D793337}"/>
              </a:ext>
            </a:extLst>
          </p:cNvPr>
          <p:cNvSpPr txBox="1">
            <a:spLocks/>
          </p:cNvSpPr>
          <p:nvPr/>
        </p:nvSpPr>
        <p:spPr>
          <a:xfrm>
            <a:off x="960456" y="733050"/>
            <a:ext cx="342482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Legal &amp; Security</a:t>
            </a:r>
          </a:p>
        </p:txBody>
      </p:sp>
      <p:sp>
        <p:nvSpPr>
          <p:cNvPr id="6" name="Google Shape;143;p28">
            <a:extLst>
              <a:ext uri="{FF2B5EF4-FFF2-40B4-BE49-F238E27FC236}">
                <a16:creationId xmlns:a16="http://schemas.microsoft.com/office/drawing/2014/main" id="{13120D8F-F0C5-BC41-A031-ABBA38BAF6CB}"/>
              </a:ext>
            </a:extLst>
          </p:cNvPr>
          <p:cNvSpPr txBox="1">
            <a:spLocks/>
          </p:cNvSpPr>
          <p:nvPr/>
        </p:nvSpPr>
        <p:spPr>
          <a:xfrm>
            <a:off x="952500" y="1581150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Improved Routing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Negotiated a security policy change to eliminate two gateway-hop routing 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7181BE-903D-0944-8F19-8BA365D5DAE7}"/>
              </a:ext>
            </a:extLst>
          </p:cNvPr>
          <p:cNvSpPr/>
          <p:nvPr/>
        </p:nvSpPr>
        <p:spPr>
          <a:xfrm>
            <a:off x="4800600" y="1492694"/>
            <a:ext cx="3429000" cy="3212655"/>
          </a:xfrm>
          <a:prstGeom prst="rect">
            <a:avLst/>
          </a:prstGeom>
          <a:ln>
            <a:solidFill>
              <a:srgbClr val="4A86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PLACEHOLDER</a:t>
            </a:r>
          </a:p>
        </p:txBody>
      </p:sp>
      <p:sp>
        <p:nvSpPr>
          <p:cNvPr id="13" name="Google Shape;143;p28">
            <a:extLst>
              <a:ext uri="{FF2B5EF4-FFF2-40B4-BE49-F238E27FC236}">
                <a16:creationId xmlns:a16="http://schemas.microsoft.com/office/drawing/2014/main" id="{23165949-E67D-F444-9120-6FA4ADC97A88}"/>
              </a:ext>
            </a:extLst>
          </p:cNvPr>
          <p:cNvSpPr txBox="1">
            <a:spLocks/>
          </p:cNvSpPr>
          <p:nvPr/>
        </p:nvSpPr>
        <p:spPr>
          <a:xfrm>
            <a:off x="943535" y="2565621"/>
            <a:ext cx="3733800" cy="114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Security Requirements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Supplemented Kong with a WAF solution to meet internal security standards for the API GW layer</a:t>
            </a:r>
          </a:p>
        </p:txBody>
      </p:sp>
      <p:sp>
        <p:nvSpPr>
          <p:cNvPr id="14" name="Google Shape;143;p28">
            <a:extLst>
              <a:ext uri="{FF2B5EF4-FFF2-40B4-BE49-F238E27FC236}">
                <a16:creationId xmlns:a16="http://schemas.microsoft.com/office/drawing/2014/main" id="{3CF76D16-CE95-9445-9341-2C345BAB91D2}"/>
              </a:ext>
            </a:extLst>
          </p:cNvPr>
          <p:cNvSpPr txBox="1">
            <a:spLocks/>
          </p:cNvSpPr>
          <p:nvPr/>
        </p:nvSpPr>
        <p:spPr>
          <a:xfrm>
            <a:off x="943535" y="3714750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 dirty="0">
                <a:solidFill>
                  <a:srgbClr val="4A86E8">
                    <a:alpha val="99000"/>
                  </a:srgbClr>
                </a:solidFill>
                <a:latin typeface="Roboto"/>
                <a:ea typeface="Roboto"/>
              </a:rPr>
              <a:t>Open Source Approval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efforts made during the modernization movement, this was easy!</a:t>
            </a:r>
          </a:p>
        </p:txBody>
      </p:sp>
    </p:spTree>
    <p:extLst>
      <p:ext uri="{BB962C8B-B14F-4D97-AF65-F5344CB8AC3E}">
        <p14:creationId xmlns:p14="http://schemas.microsoft.com/office/powerpoint/2010/main" val="48136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276400" y="2779742"/>
            <a:ext cx="59478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000" dirty="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“How can we, as a large enterprise, have confidence in Open Source products?”</a:t>
            </a:r>
            <a:endParaRPr sz="30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37350" y="1208625"/>
            <a:ext cx="68541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Supporting Open Source</a:t>
            </a:r>
            <a:endParaRPr sz="4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g Template Dar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8529</TotalTime>
  <Words>1898</Words>
  <Application>Microsoft Macintosh PowerPoint</Application>
  <PresentationFormat>On-screen Show (16:9)</PresentationFormat>
  <Paragraphs>284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Roboto Medium</vt:lpstr>
      <vt:lpstr>Arial</vt:lpstr>
      <vt:lpstr>Wingdings</vt:lpstr>
      <vt:lpstr>Roboto</vt:lpstr>
      <vt:lpstr>Roboto Light</vt:lpstr>
      <vt:lpstr>Roboto Thin</vt:lpstr>
      <vt:lpstr>Kong Template Dark</vt:lpstr>
      <vt:lpstr>PowerPoint Presentation</vt:lpstr>
      <vt:lpstr>PowerPoint Presentation</vt:lpstr>
      <vt:lpstr>Healthcare Space 300,000 Employees Thousands of APIs Fortune Six Company</vt:lpstr>
      <vt:lpstr>PowerPoint Presentation</vt:lpstr>
      <vt:lpstr>PowerPoint Presentation</vt:lpstr>
      <vt:lpstr>Gateway Selection Criteria</vt:lpstr>
      <vt:lpstr>PowerPoint Presentation</vt:lpstr>
      <vt:lpstr>PowerPoint Presentation</vt:lpstr>
      <vt:lpstr>Supporting Open Source</vt:lpstr>
      <vt:lpstr>PowerPoint Presentation</vt:lpstr>
      <vt:lpstr>PowerPoint Presentation</vt:lpstr>
      <vt:lpstr>PowerPoint Presentation</vt:lpstr>
      <vt:lpstr>How do we cultivate Internal experts?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Question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125</cp:revision>
  <dcterms:modified xsi:type="dcterms:W3CDTF">2019-09-20T20:01:57Z</dcterms:modified>
</cp:coreProperties>
</file>